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97" r:id="rId4"/>
    <p:sldId id="298" r:id="rId5"/>
    <p:sldId id="300" r:id="rId6"/>
    <p:sldId id="301" r:id="rId7"/>
    <p:sldId id="302" r:id="rId8"/>
    <p:sldId id="304" r:id="rId9"/>
    <p:sldId id="305" r:id="rId10"/>
    <p:sldId id="306" r:id="rId11"/>
    <p:sldId id="307" r:id="rId12"/>
    <p:sldId id="303" r:id="rId13"/>
    <p:sldId id="294" r:id="rId14"/>
    <p:sldId id="295" r:id="rId15"/>
    <p:sldId id="296" r:id="rId16"/>
    <p:sldId id="288" r:id="rId17"/>
    <p:sldId id="284" r:id="rId18"/>
    <p:sldId id="309" r:id="rId19"/>
    <p:sldId id="290" r:id="rId20"/>
    <p:sldId id="291" r:id="rId21"/>
    <p:sldId id="292" r:id="rId22"/>
    <p:sldId id="293" r:id="rId23"/>
    <p:sldId id="308" r:id="rId24"/>
    <p:sldId id="257" r:id="rId25"/>
    <p:sldId id="275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994DF60-3E71-4532-B81C-AA26A540D196}">
          <p14:sldIdLst>
            <p14:sldId id="256"/>
          </p14:sldIdLst>
        </p14:section>
        <p14:section name="제목 없는 구역" id="{D28E8AE7-C8D0-4BB4-ACAC-9BF92E74A408}">
          <p14:sldIdLst>
            <p14:sldId id="266"/>
            <p14:sldId id="297"/>
            <p14:sldId id="298"/>
            <p14:sldId id="300"/>
            <p14:sldId id="301"/>
            <p14:sldId id="302"/>
            <p14:sldId id="304"/>
            <p14:sldId id="305"/>
            <p14:sldId id="306"/>
            <p14:sldId id="307"/>
            <p14:sldId id="303"/>
            <p14:sldId id="294"/>
            <p14:sldId id="295"/>
            <p14:sldId id="296"/>
            <p14:sldId id="288"/>
            <p14:sldId id="284"/>
            <p14:sldId id="309"/>
            <p14:sldId id="290"/>
            <p14:sldId id="291"/>
            <p14:sldId id="292"/>
            <p14:sldId id="293"/>
            <p14:sldId id="308"/>
            <p14:sldId id="25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5" autoAdjust="0"/>
    <p:restoredTop sz="94660"/>
  </p:normalViewPr>
  <p:slideViewPr>
    <p:cSldViewPr>
      <p:cViewPr varScale="1">
        <p:scale>
          <a:sx n="51" d="100"/>
          <a:sy n="51" d="100"/>
        </p:scale>
        <p:origin x="240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6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8601" y="3086100"/>
            <a:ext cx="464820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9000" kern="0" spc="-400" dirty="0">
                <a:solidFill>
                  <a:srgbClr val="EC573B"/>
                </a:solidFill>
                <a:latin typeface="S-Core Dream 6 Bold" pitchFamily="34" charset="0"/>
                <a:cs typeface="S-Core Dream 6 Bold" pitchFamily="34" charset="0"/>
              </a:rPr>
              <a:t>Auto Bath 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1159249" y="4182428"/>
            <a:ext cx="621435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00" dirty="0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Raspberry Project</a:t>
            </a:r>
            <a:endParaRPr lang="en-US" sz="6000" dirty="0"/>
          </a:p>
        </p:txBody>
      </p: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4BF05F35-F0E8-EE7D-E94B-830C2166CD63}"/>
              </a:ext>
            </a:extLst>
          </p:cNvPr>
          <p:cNvGrpSpPr/>
          <p:nvPr/>
        </p:nvGrpSpPr>
        <p:grpSpPr>
          <a:xfrm>
            <a:off x="13070727" y="9105900"/>
            <a:ext cx="848104" cy="638700"/>
            <a:chOff x="4943097" y="7433373"/>
            <a:chExt cx="1260337" cy="1546768"/>
          </a:xfrm>
        </p:grpSpPr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2908914F-A4C0-8F2C-3630-A71C3A86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22DA8FFB-24BB-24B6-BCF2-73FFCDBD54E0}"/>
              </a:ext>
            </a:extLst>
          </p:cNvPr>
          <p:cNvSpPr txBox="1"/>
          <p:nvPr/>
        </p:nvSpPr>
        <p:spPr>
          <a:xfrm>
            <a:off x="13918831" y="9105900"/>
            <a:ext cx="4301738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700" kern="0" spc="-100">
                <a:solidFill>
                  <a:srgbClr val="000000"/>
                </a:solidFill>
                <a:latin typeface="NanumSquare Light" pitchFamily="34" charset="0"/>
              </a:rPr>
              <a:t>1</a:t>
            </a:r>
            <a:r>
              <a:rPr lang="ko-KR" altLang="en-US" sz="3700" kern="0" spc="-100" dirty="0">
                <a:solidFill>
                  <a:srgbClr val="000000"/>
                </a:solidFill>
                <a:latin typeface="NanumSquare Light" pitchFamily="34" charset="0"/>
              </a:rPr>
              <a:t>조 김혜민</a:t>
            </a:r>
            <a:r>
              <a:rPr lang="en-US" altLang="ko-KR" sz="3700" kern="0" spc="-100" dirty="0">
                <a:solidFill>
                  <a:srgbClr val="000000"/>
                </a:solidFill>
                <a:latin typeface="NanumSquare Light" pitchFamily="34" charset="0"/>
              </a:rPr>
              <a:t>, </a:t>
            </a:r>
            <a:r>
              <a:rPr lang="ko-KR" altLang="en-US" sz="3700" kern="0" spc="-100" dirty="0" err="1">
                <a:solidFill>
                  <a:srgbClr val="000000"/>
                </a:solidFill>
                <a:latin typeface="NanumSquare Light" pitchFamily="34" charset="0"/>
              </a:rPr>
              <a:t>장문석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31DBC3-E7D7-0FB8-CFFB-5C94B94E5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155700" y="656383"/>
            <a:ext cx="7493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91BBCF56-B0F2-6900-4897-4EC3845E4015}"/>
              </a:ext>
            </a:extLst>
          </p:cNvPr>
          <p:cNvSpPr txBox="1"/>
          <p:nvPr/>
        </p:nvSpPr>
        <p:spPr>
          <a:xfrm>
            <a:off x="1066800" y="231992"/>
            <a:ext cx="990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MCU</a:t>
            </a:r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84966293-79AF-A1F9-F7CE-D82EF73D608E}"/>
              </a:ext>
            </a:extLst>
          </p:cNvPr>
          <p:cNvSpPr txBox="1"/>
          <p:nvPr/>
        </p:nvSpPr>
        <p:spPr>
          <a:xfrm>
            <a:off x="241300" y="811001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MAIN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함수</a:t>
            </a:r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&gt;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Object 22">
            <a:extLst>
              <a:ext uri="{FF2B5EF4-FFF2-40B4-BE49-F238E27FC236}">
                <a16:creationId xmlns:a16="http://schemas.microsoft.com/office/drawing/2014/main" id="{A48C0700-6268-627E-7ACC-025F5308A3A1}"/>
              </a:ext>
            </a:extLst>
          </p:cNvPr>
          <p:cNvSpPr txBox="1"/>
          <p:nvPr/>
        </p:nvSpPr>
        <p:spPr>
          <a:xfrm>
            <a:off x="355600" y="2199313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ON 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상태일때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F4C269-9B29-92B9-528D-922A0140E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248024"/>
            <a:ext cx="10922000" cy="6955129"/>
          </a:xfrm>
          <a:prstGeom prst="rect">
            <a:avLst/>
          </a:prstGeom>
        </p:spPr>
      </p:pic>
      <p:sp>
        <p:nvSpPr>
          <p:cNvPr id="21" name="TextBox 33">
            <a:extLst>
              <a:ext uri="{FF2B5EF4-FFF2-40B4-BE49-F238E27FC236}">
                <a16:creationId xmlns:a16="http://schemas.microsoft.com/office/drawing/2014/main" id="{2307CC95-359D-0063-66DE-CE1549670256}"/>
              </a:ext>
            </a:extLst>
          </p:cNvPr>
          <p:cNvSpPr txBox="1"/>
          <p:nvPr/>
        </p:nvSpPr>
        <p:spPr>
          <a:xfrm>
            <a:off x="4800600" y="2752993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온도값에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따라 </a:t>
            </a:r>
            <a:r>
              <a:rPr lang="ko-KR" altLang="en-US" sz="3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각도 변경</a:t>
            </a:r>
            <a:endParaRPr lang="en-US" altLang="ko-KR" sz="3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0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155700" y="656383"/>
            <a:ext cx="7493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91BBCF56-B0F2-6900-4897-4EC3845E4015}"/>
              </a:ext>
            </a:extLst>
          </p:cNvPr>
          <p:cNvSpPr txBox="1"/>
          <p:nvPr/>
        </p:nvSpPr>
        <p:spPr>
          <a:xfrm>
            <a:off x="1066800" y="231992"/>
            <a:ext cx="990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MCU</a:t>
            </a:r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84966293-79AF-A1F9-F7CE-D82EF73D608E}"/>
              </a:ext>
            </a:extLst>
          </p:cNvPr>
          <p:cNvSpPr txBox="1"/>
          <p:nvPr/>
        </p:nvSpPr>
        <p:spPr>
          <a:xfrm>
            <a:off x="241300" y="811001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MAIN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함수</a:t>
            </a:r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&gt;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2307CC95-359D-0063-66DE-CE1549670256}"/>
              </a:ext>
            </a:extLst>
          </p:cNvPr>
          <p:cNvSpPr txBox="1"/>
          <p:nvPr/>
        </p:nvSpPr>
        <p:spPr>
          <a:xfrm>
            <a:off x="4495800" y="27738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습도값에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따라 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FAN on/off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F6F2A4-D2E1-CCFE-38E2-5E279484B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225225"/>
            <a:ext cx="9610397" cy="2667000"/>
          </a:xfrm>
          <a:prstGeom prst="rect">
            <a:avLst/>
          </a:prstGeom>
        </p:spPr>
      </p:pic>
      <p:sp>
        <p:nvSpPr>
          <p:cNvPr id="12" name="Object 22">
            <a:extLst>
              <a:ext uri="{FF2B5EF4-FFF2-40B4-BE49-F238E27FC236}">
                <a16:creationId xmlns:a16="http://schemas.microsoft.com/office/drawing/2014/main" id="{12FDF42F-7C3A-D1B2-1018-B3FEB448D6DD}"/>
              </a:ext>
            </a:extLst>
          </p:cNvPr>
          <p:cNvSpPr txBox="1"/>
          <p:nvPr/>
        </p:nvSpPr>
        <p:spPr>
          <a:xfrm>
            <a:off x="355600" y="2199313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ON 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상태일때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0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155700" y="656383"/>
            <a:ext cx="7493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91BBCF56-B0F2-6900-4897-4EC3845E4015}"/>
              </a:ext>
            </a:extLst>
          </p:cNvPr>
          <p:cNvSpPr txBox="1"/>
          <p:nvPr/>
        </p:nvSpPr>
        <p:spPr>
          <a:xfrm>
            <a:off x="1066800" y="231992"/>
            <a:ext cx="990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MCU</a:t>
            </a: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253F083B-5F47-E63C-E72A-1B5E0B83CDD1}"/>
              </a:ext>
            </a:extLst>
          </p:cNvPr>
          <p:cNvSpPr txBox="1"/>
          <p:nvPr/>
        </p:nvSpPr>
        <p:spPr>
          <a:xfrm>
            <a:off x="12700" y="1093141"/>
            <a:ext cx="85979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MAIN - </a:t>
            </a:r>
            <a:r>
              <a:rPr lang="ko-KR" alt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데이터 전송 </a:t>
            </a:r>
            <a:r>
              <a:rPr 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&gt;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D07850-3C70-35CE-8B21-BFC23370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511" y="3512362"/>
            <a:ext cx="13716177" cy="1475445"/>
          </a:xfrm>
          <a:prstGeom prst="rect">
            <a:avLst/>
          </a:prstGeom>
        </p:spPr>
      </p:pic>
      <p:sp>
        <p:nvSpPr>
          <p:cNvPr id="14" name="Object 22">
            <a:extLst>
              <a:ext uri="{FF2B5EF4-FFF2-40B4-BE49-F238E27FC236}">
                <a16:creationId xmlns:a16="http://schemas.microsoft.com/office/drawing/2014/main" id="{4C29752F-CE5C-F75D-E40E-ECF6F85569FB}"/>
              </a:ext>
            </a:extLst>
          </p:cNvPr>
          <p:cNvSpPr txBox="1"/>
          <p:nvPr/>
        </p:nvSpPr>
        <p:spPr>
          <a:xfrm>
            <a:off x="4724400" y="5295900"/>
            <a:ext cx="76200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Arial Black" panose="020B0A04020102020204" pitchFamily="34" charset="0"/>
              </a:rPr>
              <a:t>( </a:t>
            </a:r>
            <a:r>
              <a:rPr lang="ko-KR" altLang="en-US" sz="3600" dirty="0">
                <a:latin typeface="Arial Black" panose="020B0A04020102020204" pitchFamily="34" charset="0"/>
              </a:rPr>
              <a:t>상태 </a:t>
            </a:r>
            <a:r>
              <a:rPr lang="en-US" altLang="ko-KR" sz="3600" dirty="0">
                <a:latin typeface="Arial Black" panose="020B0A04020102020204" pitchFamily="34" charset="0"/>
              </a:rPr>
              <a:t>) : ( </a:t>
            </a:r>
            <a:r>
              <a:rPr lang="ko-KR" altLang="en-US" sz="3600" dirty="0">
                <a:latin typeface="Arial Black" panose="020B0A04020102020204" pitchFamily="34" charset="0"/>
              </a:rPr>
              <a:t>온도 값 </a:t>
            </a:r>
            <a:r>
              <a:rPr lang="en-US" altLang="ko-KR" sz="3600" dirty="0">
                <a:latin typeface="Arial Black" panose="020B0A04020102020204" pitchFamily="34" charset="0"/>
              </a:rPr>
              <a:t>) : (</a:t>
            </a:r>
            <a:r>
              <a:rPr lang="ko-KR" altLang="en-US" sz="3600" dirty="0">
                <a:latin typeface="Arial Black" panose="020B0A04020102020204" pitchFamily="34" charset="0"/>
              </a:rPr>
              <a:t>수면높이</a:t>
            </a:r>
            <a:r>
              <a:rPr lang="en-US" altLang="ko-KR" sz="3600" dirty="0">
                <a:latin typeface="Arial Black" panose="020B0A04020102020204" pitchFamily="34" charset="0"/>
              </a:rPr>
              <a:t>) L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82EF725-4198-9AA5-636A-D412464572BA}"/>
              </a:ext>
            </a:extLst>
          </p:cNvPr>
          <p:cNvCxnSpPr>
            <a:cxnSpLocks/>
          </p:cNvCxnSpPr>
          <p:nvPr/>
        </p:nvCxnSpPr>
        <p:spPr>
          <a:xfrm>
            <a:off x="8001000" y="5942231"/>
            <a:ext cx="0" cy="30874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1AAB03-6CEC-CF50-2D95-BA99459A6050}"/>
              </a:ext>
            </a:extLst>
          </p:cNvPr>
          <p:cNvCxnSpPr/>
          <p:nvPr/>
        </p:nvCxnSpPr>
        <p:spPr>
          <a:xfrm>
            <a:off x="11125200" y="5942231"/>
            <a:ext cx="0" cy="1752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5767E9-8D9E-F90E-075F-A0E3DE0504A5}"/>
              </a:ext>
            </a:extLst>
          </p:cNvPr>
          <p:cNvCxnSpPr/>
          <p:nvPr/>
        </p:nvCxnSpPr>
        <p:spPr>
          <a:xfrm>
            <a:off x="5638800" y="5942231"/>
            <a:ext cx="0" cy="1752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22">
            <a:extLst>
              <a:ext uri="{FF2B5EF4-FFF2-40B4-BE49-F238E27FC236}">
                <a16:creationId xmlns:a16="http://schemas.microsoft.com/office/drawing/2014/main" id="{F8BE3F59-AFEC-B60B-3ABC-07C6439E87D3}"/>
              </a:ext>
            </a:extLst>
          </p:cNvPr>
          <p:cNvSpPr txBox="1"/>
          <p:nvPr/>
        </p:nvSpPr>
        <p:spPr>
          <a:xfrm>
            <a:off x="2895600" y="7694831"/>
            <a:ext cx="4191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Arial Black" panose="020B0A04020102020204" pitchFamily="34" charset="0"/>
              </a:rPr>
              <a:t>ON</a:t>
            </a:r>
            <a:r>
              <a:rPr lang="ko-KR" altLang="en-US" sz="3600" dirty="0">
                <a:latin typeface="Arial Black" panose="020B0A04020102020204" pitchFamily="34" charset="0"/>
              </a:rPr>
              <a:t> </a:t>
            </a:r>
            <a:r>
              <a:rPr lang="en-US" altLang="ko-KR" dirty="0">
                <a:latin typeface="Arial Black" panose="020B0A04020102020204" pitchFamily="34" charset="0"/>
              </a:rPr>
              <a:t>or</a:t>
            </a:r>
            <a:r>
              <a:rPr lang="ko-KR" altLang="en-US" sz="3600" dirty="0">
                <a:latin typeface="Arial Black" panose="020B0A04020102020204" pitchFamily="34" charset="0"/>
              </a:rPr>
              <a:t> </a:t>
            </a:r>
            <a:r>
              <a:rPr lang="en-US" altLang="ko-KR" sz="3600" dirty="0">
                <a:latin typeface="Arial Black" panose="020B0A04020102020204" pitchFamily="34" charset="0"/>
              </a:rPr>
              <a:t>OFF</a:t>
            </a:r>
          </a:p>
          <a:p>
            <a:r>
              <a:rPr lang="ko-KR" altLang="en-US" sz="3600" dirty="0">
                <a:latin typeface="Arial Black" panose="020B0A04020102020204" pitchFamily="34" charset="0"/>
              </a:rPr>
              <a:t>스위치를 통한 변경</a:t>
            </a:r>
            <a:endParaRPr lang="en-US" altLang="ko-KR" sz="3600" dirty="0">
              <a:latin typeface="Arial Black" panose="020B0A04020102020204" pitchFamily="34" charset="0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1D4686AF-EBBA-0BCF-BEC3-712E02F50E3E}"/>
              </a:ext>
            </a:extLst>
          </p:cNvPr>
          <p:cNvSpPr txBox="1"/>
          <p:nvPr/>
        </p:nvSpPr>
        <p:spPr>
          <a:xfrm>
            <a:off x="6705600" y="9193859"/>
            <a:ext cx="2743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 err="1">
                <a:latin typeface="Arial Black" panose="020B0A04020102020204" pitchFamily="34" charset="0"/>
              </a:rPr>
              <a:t>온습도</a:t>
            </a:r>
            <a:r>
              <a:rPr lang="ko-KR" altLang="en-US" sz="3600" dirty="0">
                <a:latin typeface="Arial Black" panose="020B0A04020102020204" pitchFamily="34" charset="0"/>
              </a:rPr>
              <a:t> 센서 </a:t>
            </a:r>
            <a:endParaRPr lang="en-US" altLang="ko-KR" sz="3600" dirty="0">
              <a:latin typeface="Arial Black" panose="020B0A04020102020204" pitchFamily="34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F725C7E-8A6A-06E9-92F4-ECC6F2420A7F}"/>
              </a:ext>
            </a:extLst>
          </p:cNvPr>
          <p:cNvSpPr txBox="1"/>
          <p:nvPr/>
        </p:nvSpPr>
        <p:spPr>
          <a:xfrm>
            <a:off x="9753600" y="7971829"/>
            <a:ext cx="2743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latin typeface="Arial Black" panose="020B0A04020102020204" pitchFamily="34" charset="0"/>
              </a:rPr>
              <a:t>초음파 센서</a:t>
            </a:r>
            <a:endParaRPr lang="en-US" altLang="ko-KR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30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55700" y="702102"/>
            <a:ext cx="22098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7" name="Object 22">
            <a:extLst>
              <a:ext uri="{FF2B5EF4-FFF2-40B4-BE49-F238E27FC236}">
                <a16:creationId xmlns:a16="http://schemas.microsoft.com/office/drawing/2014/main" id="{5C7CE945-408A-99F9-C093-5807AE1389E3}"/>
              </a:ext>
            </a:extLst>
          </p:cNvPr>
          <p:cNvSpPr txBox="1"/>
          <p:nvPr/>
        </p:nvSpPr>
        <p:spPr>
          <a:xfrm>
            <a:off x="1066800" y="231991"/>
            <a:ext cx="3721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Raspberry Pi</a:t>
            </a:r>
          </a:p>
        </p:txBody>
      </p:sp>
      <p:sp>
        <p:nvSpPr>
          <p:cNvPr id="12" name="Object 22">
            <a:extLst>
              <a:ext uri="{FF2B5EF4-FFF2-40B4-BE49-F238E27FC236}">
                <a16:creationId xmlns:a16="http://schemas.microsoft.com/office/drawing/2014/main" id="{569596C3-CE47-1F63-C75D-80D13085792C}"/>
              </a:ext>
            </a:extLst>
          </p:cNvPr>
          <p:cNvSpPr txBox="1"/>
          <p:nvPr/>
        </p:nvSpPr>
        <p:spPr>
          <a:xfrm>
            <a:off x="577850" y="1588828"/>
            <a:ext cx="51943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데이터 파싱 </a:t>
            </a:r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&gt;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652A9C-5D84-954F-22DC-B7941BE14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91" y="2530079"/>
            <a:ext cx="11146454" cy="74821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E8B274-D811-4AC6-5026-ABF6A2C5336C}"/>
              </a:ext>
            </a:extLst>
          </p:cNvPr>
          <p:cNvSpPr/>
          <p:nvPr/>
        </p:nvSpPr>
        <p:spPr>
          <a:xfrm>
            <a:off x="3733800" y="7048500"/>
            <a:ext cx="403860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22">
            <a:extLst>
              <a:ext uri="{FF2B5EF4-FFF2-40B4-BE49-F238E27FC236}">
                <a16:creationId xmlns:a16="http://schemas.microsoft.com/office/drawing/2014/main" id="{3C151F07-3918-1F47-B5D6-B088120B4D05}"/>
              </a:ext>
            </a:extLst>
          </p:cNvPr>
          <p:cNvSpPr txBox="1"/>
          <p:nvPr/>
        </p:nvSpPr>
        <p:spPr>
          <a:xfrm>
            <a:off x="11532585" y="3476684"/>
            <a:ext cx="7620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Arial Black" panose="020B0A04020102020204" pitchFamily="34" charset="0"/>
              </a:rPr>
              <a:t>( </a:t>
            </a:r>
            <a:r>
              <a:rPr lang="ko-KR" alt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상태 </a:t>
            </a:r>
            <a:r>
              <a:rPr lang="en-US" altLang="ko-KR" sz="3200" dirty="0">
                <a:solidFill>
                  <a:srgbClr val="FF0000"/>
                </a:solidFill>
                <a:latin typeface="Arial Black" panose="020B0A04020102020204" pitchFamily="34" charset="0"/>
              </a:rPr>
              <a:t>) : ( </a:t>
            </a:r>
            <a:r>
              <a:rPr lang="ko-KR" alt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온도 값 </a:t>
            </a:r>
            <a:r>
              <a:rPr lang="en-US" altLang="ko-KR" sz="3200" dirty="0">
                <a:solidFill>
                  <a:srgbClr val="FF0000"/>
                </a:solidFill>
                <a:latin typeface="Arial Black" panose="020B0A04020102020204" pitchFamily="34" charset="0"/>
              </a:rPr>
              <a:t>) : (</a:t>
            </a:r>
            <a:r>
              <a:rPr lang="ko-KR" alt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수면높이</a:t>
            </a:r>
            <a:r>
              <a:rPr lang="en-US" altLang="ko-KR" sz="3200" dirty="0">
                <a:solidFill>
                  <a:srgbClr val="FF0000"/>
                </a:solidFill>
                <a:latin typeface="Arial Black" panose="020B0A04020102020204" pitchFamily="34" charset="0"/>
              </a:rPr>
              <a:t>) L</a:t>
            </a:r>
          </a:p>
        </p:txBody>
      </p:sp>
      <p:sp>
        <p:nvSpPr>
          <p:cNvPr id="11" name="Object 22">
            <a:extLst>
              <a:ext uri="{FF2B5EF4-FFF2-40B4-BE49-F238E27FC236}">
                <a16:creationId xmlns:a16="http://schemas.microsoft.com/office/drawing/2014/main" id="{5A82B8AA-D58E-7AAE-99A4-315AA548E06A}"/>
              </a:ext>
            </a:extLst>
          </p:cNvPr>
          <p:cNvSpPr txBox="1"/>
          <p:nvPr/>
        </p:nvSpPr>
        <p:spPr>
          <a:xfrm>
            <a:off x="11532585" y="3514784"/>
            <a:ext cx="519430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4000" kern="0" spc="-300" dirty="0">
              <a:solidFill>
                <a:schemeClr val="bg2">
                  <a:lumMod val="10000"/>
                </a:schemeClr>
              </a:solidFill>
              <a:latin typeface="THECandybarmiri" pitchFamily="34" charset="0"/>
            </a:endParaRPr>
          </a:p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state 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</a:t>
            </a:r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=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 </a:t>
            </a:r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(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상태</a:t>
            </a:r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)</a:t>
            </a:r>
          </a:p>
          <a:p>
            <a:endParaRPr lang="en-US" sz="4000" kern="0" spc="-300" dirty="0">
              <a:solidFill>
                <a:schemeClr val="bg2">
                  <a:lumMod val="10000"/>
                </a:schemeClr>
              </a:solidFill>
              <a:latin typeface="THECandybarmiri" pitchFamily="34" charset="0"/>
            </a:endParaRPr>
          </a:p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Temp  =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 </a:t>
            </a:r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(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온도 값</a:t>
            </a:r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)</a:t>
            </a:r>
          </a:p>
          <a:p>
            <a:endParaRPr lang="en-US" altLang="ko-KR" sz="4000" kern="0" spc="-300" dirty="0">
              <a:solidFill>
                <a:schemeClr val="bg2">
                  <a:lumMod val="10000"/>
                </a:schemeClr>
              </a:solidFill>
              <a:latin typeface="THECandybarmiri" pitchFamily="34" charset="0"/>
            </a:endParaRPr>
          </a:p>
          <a:p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Level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 </a:t>
            </a:r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=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 </a:t>
            </a:r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(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수면높이</a:t>
            </a:r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796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55700" y="702102"/>
            <a:ext cx="22098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7" name="Object 22">
            <a:extLst>
              <a:ext uri="{FF2B5EF4-FFF2-40B4-BE49-F238E27FC236}">
                <a16:creationId xmlns:a16="http://schemas.microsoft.com/office/drawing/2014/main" id="{5C7CE945-408A-99F9-C093-5807AE1389E3}"/>
              </a:ext>
            </a:extLst>
          </p:cNvPr>
          <p:cNvSpPr txBox="1"/>
          <p:nvPr/>
        </p:nvSpPr>
        <p:spPr>
          <a:xfrm>
            <a:off x="1066800" y="231991"/>
            <a:ext cx="3721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Raspberry Pi</a:t>
            </a:r>
          </a:p>
        </p:txBody>
      </p:sp>
      <p:sp>
        <p:nvSpPr>
          <p:cNvPr id="12" name="Object 22">
            <a:extLst>
              <a:ext uri="{FF2B5EF4-FFF2-40B4-BE49-F238E27FC236}">
                <a16:creationId xmlns:a16="http://schemas.microsoft.com/office/drawing/2014/main" id="{569596C3-CE47-1F63-C75D-80D13085792C}"/>
              </a:ext>
            </a:extLst>
          </p:cNvPr>
          <p:cNvSpPr txBox="1"/>
          <p:nvPr/>
        </p:nvSpPr>
        <p:spPr>
          <a:xfrm>
            <a:off x="254000" y="1790649"/>
            <a:ext cx="94996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데이터 베이스  자료 삽입</a:t>
            </a:r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&amp;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업데이트</a:t>
            </a:r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&gt;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AB576-810E-621E-E0CF-519023F6F808}"/>
              </a:ext>
            </a:extLst>
          </p:cNvPr>
          <p:cNvSpPr txBox="1"/>
          <p:nvPr/>
        </p:nvSpPr>
        <p:spPr>
          <a:xfrm>
            <a:off x="11068093" y="1955208"/>
            <a:ext cx="9226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1 : Temperature</a:t>
            </a:r>
            <a:endParaRPr lang="ko-KR" altLang="en-US" sz="3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E82198-D20A-D674-0A4A-12F93EB5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514583"/>
            <a:ext cx="12734386" cy="60415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410EAA-A4FA-6E06-C2C2-A769B0AD0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200" y="2628900"/>
            <a:ext cx="3783070" cy="32376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57518B-B6C1-33B2-D3CC-85B567B29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8400" y="7358464"/>
            <a:ext cx="3810000" cy="10353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7BF4A9-0E06-2B32-7854-FE5D41192ED8}"/>
              </a:ext>
            </a:extLst>
          </p:cNvPr>
          <p:cNvSpPr txBox="1"/>
          <p:nvPr/>
        </p:nvSpPr>
        <p:spPr>
          <a:xfrm>
            <a:off x="10972800" y="6611316"/>
            <a:ext cx="9226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2 : </a:t>
            </a:r>
            <a:r>
              <a:rPr lang="en-US" altLang="ko-KR" sz="3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WaterLevel</a:t>
            </a:r>
            <a:endParaRPr lang="ko-KR" altLang="en-US" sz="3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8A9018-7D34-2058-212A-29D9319CF3C4}"/>
              </a:ext>
            </a:extLst>
          </p:cNvPr>
          <p:cNvCxnSpPr/>
          <p:nvPr/>
        </p:nvCxnSpPr>
        <p:spPr>
          <a:xfrm>
            <a:off x="3810000" y="4038600"/>
            <a:ext cx="4876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925A7E-740E-64CE-3737-6A932593CC1F}"/>
              </a:ext>
            </a:extLst>
          </p:cNvPr>
          <p:cNvCxnSpPr>
            <a:cxnSpLocks/>
          </p:cNvCxnSpPr>
          <p:nvPr/>
        </p:nvCxnSpPr>
        <p:spPr>
          <a:xfrm>
            <a:off x="3848100" y="4622800"/>
            <a:ext cx="91275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89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489423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55700" y="702102"/>
            <a:ext cx="24257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7" name="Object 22">
            <a:extLst>
              <a:ext uri="{FF2B5EF4-FFF2-40B4-BE49-F238E27FC236}">
                <a16:creationId xmlns:a16="http://schemas.microsoft.com/office/drawing/2014/main" id="{5C7CE945-408A-99F9-C093-5807AE1389E3}"/>
              </a:ext>
            </a:extLst>
          </p:cNvPr>
          <p:cNvSpPr txBox="1"/>
          <p:nvPr/>
        </p:nvSpPr>
        <p:spPr>
          <a:xfrm>
            <a:off x="1066800" y="231992"/>
            <a:ext cx="40846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Raspberry Pi</a:t>
            </a:r>
          </a:p>
        </p:txBody>
      </p:sp>
      <p:sp>
        <p:nvSpPr>
          <p:cNvPr id="12" name="Object 22">
            <a:extLst>
              <a:ext uri="{FF2B5EF4-FFF2-40B4-BE49-F238E27FC236}">
                <a16:creationId xmlns:a16="http://schemas.microsoft.com/office/drawing/2014/main" id="{569596C3-CE47-1F63-C75D-80D13085792C}"/>
              </a:ext>
            </a:extLst>
          </p:cNvPr>
          <p:cNvSpPr txBox="1"/>
          <p:nvPr/>
        </p:nvSpPr>
        <p:spPr>
          <a:xfrm>
            <a:off x="628650" y="2828430"/>
            <a:ext cx="135534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ON/OFF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 상태를     웹페이지에     올리기  위한  </a:t>
            </a:r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.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</a:t>
            </a:r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txt 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파일  업데이트   </a:t>
            </a:r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&gt;</a:t>
            </a:r>
            <a:endParaRPr lang="en-US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DC9381-CD19-AB44-BFC5-78CE8F38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90950"/>
            <a:ext cx="13553440" cy="42672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D5EA76-F6A0-851E-D72B-4A906773D7CE}"/>
              </a:ext>
            </a:extLst>
          </p:cNvPr>
          <p:cNvCxnSpPr/>
          <p:nvPr/>
        </p:nvCxnSpPr>
        <p:spPr>
          <a:xfrm>
            <a:off x="762000" y="4267200"/>
            <a:ext cx="5638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A9AFFA-6524-CF3C-DC4F-41CEEEB95882}"/>
              </a:ext>
            </a:extLst>
          </p:cNvPr>
          <p:cNvCxnSpPr>
            <a:cxnSpLocks/>
          </p:cNvCxnSpPr>
          <p:nvPr/>
        </p:nvCxnSpPr>
        <p:spPr>
          <a:xfrm>
            <a:off x="762000" y="7200900"/>
            <a:ext cx="403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15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200" y="-62010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55700" y="702102"/>
            <a:ext cx="22098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7" name="Object 22">
            <a:extLst>
              <a:ext uri="{FF2B5EF4-FFF2-40B4-BE49-F238E27FC236}">
                <a16:creationId xmlns:a16="http://schemas.microsoft.com/office/drawing/2014/main" id="{5C7CE945-408A-99F9-C093-5807AE1389E3}"/>
              </a:ext>
            </a:extLst>
          </p:cNvPr>
          <p:cNvSpPr txBox="1"/>
          <p:nvPr/>
        </p:nvSpPr>
        <p:spPr>
          <a:xfrm>
            <a:off x="1155700" y="145739"/>
            <a:ext cx="20602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WEB 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6FB78-684A-0C65-8234-66D45A53C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" y="1427887"/>
            <a:ext cx="8492206" cy="82058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4B3A28-0334-D2C2-BB4E-D46A0A2DF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997" y="431779"/>
            <a:ext cx="8505303" cy="46024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2397C6-B82F-5C9B-89E6-B0EF0975B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397" y="5595620"/>
            <a:ext cx="8492206" cy="44700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Object 22">
            <a:extLst>
              <a:ext uri="{FF2B5EF4-FFF2-40B4-BE49-F238E27FC236}">
                <a16:creationId xmlns:a16="http://schemas.microsoft.com/office/drawing/2014/main" id="{569596C3-CE47-1F63-C75D-80D13085792C}"/>
              </a:ext>
            </a:extLst>
          </p:cNvPr>
          <p:cNvSpPr txBox="1"/>
          <p:nvPr/>
        </p:nvSpPr>
        <p:spPr>
          <a:xfrm>
            <a:off x="215900" y="962339"/>
            <a:ext cx="51943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index.html &gt;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6E053C82-6C85-522C-EBB3-7ABE08A51699}"/>
              </a:ext>
            </a:extLst>
          </p:cNvPr>
          <p:cNvSpPr txBox="1"/>
          <p:nvPr/>
        </p:nvSpPr>
        <p:spPr>
          <a:xfrm>
            <a:off x="8788400" y="-129561"/>
            <a:ext cx="51943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water.html  &gt;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Object 22">
            <a:extLst>
              <a:ext uri="{FF2B5EF4-FFF2-40B4-BE49-F238E27FC236}">
                <a16:creationId xmlns:a16="http://schemas.microsoft.com/office/drawing/2014/main" id="{4CB87D2C-8B5A-4693-9302-E110B3EE61B1}"/>
              </a:ext>
            </a:extLst>
          </p:cNvPr>
          <p:cNvSpPr txBox="1"/>
          <p:nvPr/>
        </p:nvSpPr>
        <p:spPr>
          <a:xfrm>
            <a:off x="8899043" y="5046980"/>
            <a:ext cx="51943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temper.html  &gt;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6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9AC19B56-8DA5-D573-47BD-0A690DFB7D35}"/>
              </a:ext>
            </a:extLst>
          </p:cNvPr>
          <p:cNvSpPr txBox="1"/>
          <p:nvPr/>
        </p:nvSpPr>
        <p:spPr>
          <a:xfrm>
            <a:off x="152400" y="741120"/>
            <a:ext cx="2590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kern="0" dirty="0">
                <a:latin typeface="THECandybarmiri" pitchFamily="34" charset="0"/>
                <a:cs typeface="THECandybarmiri" pitchFamily="34" charset="0"/>
              </a:rPr>
              <a:t>Index.html</a:t>
            </a:r>
            <a:endParaRPr lang="en-US" altLang="ko-KR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5DB70A-4764-EA70-5034-13F4FF12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13444"/>
            <a:ext cx="17678400" cy="868305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3D0A85E-0766-B091-DBAB-5983FC8B6A66}"/>
              </a:ext>
            </a:extLst>
          </p:cNvPr>
          <p:cNvSpPr/>
          <p:nvPr/>
        </p:nvSpPr>
        <p:spPr>
          <a:xfrm>
            <a:off x="1447800" y="3924300"/>
            <a:ext cx="2895600" cy="1828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E80DD2-BFB6-D495-555C-974F3E616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834852"/>
            <a:ext cx="6096000" cy="3593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753AFF5-FBE5-07B5-D6A1-14E259321728}"/>
              </a:ext>
            </a:extLst>
          </p:cNvPr>
          <p:cNvCxnSpPr/>
          <p:nvPr/>
        </p:nvCxnSpPr>
        <p:spPr>
          <a:xfrm flipV="1">
            <a:off x="4267200" y="3581400"/>
            <a:ext cx="13716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5D73BD47-002C-D9D4-EA95-B5B9FB638EFD}"/>
              </a:ext>
            </a:extLst>
          </p:cNvPr>
          <p:cNvSpPr/>
          <p:nvPr/>
        </p:nvSpPr>
        <p:spPr>
          <a:xfrm>
            <a:off x="914400" y="7675736"/>
            <a:ext cx="7086600" cy="1828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CF10E65-F077-9FF1-0C9C-EF4262801DB5}"/>
              </a:ext>
            </a:extLst>
          </p:cNvPr>
          <p:cNvCxnSpPr/>
          <p:nvPr/>
        </p:nvCxnSpPr>
        <p:spPr>
          <a:xfrm flipV="1">
            <a:off x="6959600" y="7014455"/>
            <a:ext cx="13716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9F878FB-12F6-46EE-A45D-9FC071AB7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4762500"/>
            <a:ext cx="8877300" cy="5112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4E81FC43-7FCB-3A26-4884-7997CF54228A}"/>
              </a:ext>
            </a:extLst>
          </p:cNvPr>
          <p:cNvSpPr txBox="1"/>
          <p:nvPr/>
        </p:nvSpPr>
        <p:spPr>
          <a:xfrm>
            <a:off x="203200" y="-62010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/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2AF16C0-6E94-57DB-D211-80D9C3D5156C}"/>
              </a:ext>
            </a:extLst>
          </p:cNvPr>
          <p:cNvGrpSpPr/>
          <p:nvPr/>
        </p:nvGrpSpPr>
        <p:grpSpPr>
          <a:xfrm>
            <a:off x="1155700" y="702102"/>
            <a:ext cx="2209800" cy="45719"/>
            <a:chOff x="15861594" y="1161905"/>
            <a:chExt cx="840336" cy="54262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20DF6C43-F830-33F1-945F-E043B14D9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8" name="Object 22">
            <a:extLst>
              <a:ext uri="{FF2B5EF4-FFF2-40B4-BE49-F238E27FC236}">
                <a16:creationId xmlns:a16="http://schemas.microsoft.com/office/drawing/2014/main" id="{8ED64DDE-4E82-CBA2-B862-C1ED8671BA21}"/>
              </a:ext>
            </a:extLst>
          </p:cNvPr>
          <p:cNvSpPr txBox="1"/>
          <p:nvPr/>
        </p:nvSpPr>
        <p:spPr>
          <a:xfrm>
            <a:off x="1155700" y="145739"/>
            <a:ext cx="20602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WEB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7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9AC19B56-8DA5-D573-47BD-0A690DFB7D35}"/>
              </a:ext>
            </a:extLst>
          </p:cNvPr>
          <p:cNvSpPr txBox="1"/>
          <p:nvPr/>
        </p:nvSpPr>
        <p:spPr>
          <a:xfrm>
            <a:off x="152400" y="741120"/>
            <a:ext cx="2590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kern="0" dirty="0">
                <a:latin typeface="THECandybarmiri" pitchFamily="34" charset="0"/>
                <a:cs typeface="THECandybarmiri" pitchFamily="34" charset="0"/>
              </a:rPr>
              <a:t>Index.html</a:t>
            </a:r>
            <a:endParaRPr lang="en-US" altLang="ko-KR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5DB70A-4764-EA70-5034-13F4FF128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413444"/>
            <a:ext cx="17678400" cy="868305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3D0A85E-0766-B091-DBAB-5983FC8B6A66}"/>
              </a:ext>
            </a:extLst>
          </p:cNvPr>
          <p:cNvSpPr/>
          <p:nvPr/>
        </p:nvSpPr>
        <p:spPr>
          <a:xfrm>
            <a:off x="1447800" y="3924300"/>
            <a:ext cx="2895600" cy="1828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E80DD2-BFB6-D495-555C-974F3E616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834852"/>
            <a:ext cx="6096000" cy="3593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753AFF5-FBE5-07B5-D6A1-14E259321728}"/>
              </a:ext>
            </a:extLst>
          </p:cNvPr>
          <p:cNvCxnSpPr/>
          <p:nvPr/>
        </p:nvCxnSpPr>
        <p:spPr>
          <a:xfrm flipV="1">
            <a:off x="4267200" y="3581400"/>
            <a:ext cx="13716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5D73BD47-002C-D9D4-EA95-B5B9FB638EFD}"/>
              </a:ext>
            </a:extLst>
          </p:cNvPr>
          <p:cNvSpPr/>
          <p:nvPr/>
        </p:nvSpPr>
        <p:spPr>
          <a:xfrm>
            <a:off x="914400" y="7675736"/>
            <a:ext cx="7086600" cy="1828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CF10E65-F077-9FF1-0C9C-EF4262801DB5}"/>
              </a:ext>
            </a:extLst>
          </p:cNvPr>
          <p:cNvCxnSpPr/>
          <p:nvPr/>
        </p:nvCxnSpPr>
        <p:spPr>
          <a:xfrm flipV="1">
            <a:off x="6959600" y="7014455"/>
            <a:ext cx="13716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9F878FB-12F6-46EE-A45D-9FC071AB7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400" y="4762500"/>
            <a:ext cx="8877300" cy="5112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4E81FC43-7FCB-3A26-4884-7997CF54228A}"/>
              </a:ext>
            </a:extLst>
          </p:cNvPr>
          <p:cNvSpPr txBox="1"/>
          <p:nvPr/>
        </p:nvSpPr>
        <p:spPr>
          <a:xfrm>
            <a:off x="203200" y="-62010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/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2AF16C0-6E94-57DB-D211-80D9C3D5156C}"/>
              </a:ext>
            </a:extLst>
          </p:cNvPr>
          <p:cNvGrpSpPr/>
          <p:nvPr/>
        </p:nvGrpSpPr>
        <p:grpSpPr>
          <a:xfrm>
            <a:off x="1155700" y="702102"/>
            <a:ext cx="2209800" cy="45719"/>
            <a:chOff x="15861594" y="1161905"/>
            <a:chExt cx="840336" cy="54262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20DF6C43-F830-33F1-945F-E043B14D9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8" name="Object 22">
            <a:extLst>
              <a:ext uri="{FF2B5EF4-FFF2-40B4-BE49-F238E27FC236}">
                <a16:creationId xmlns:a16="http://schemas.microsoft.com/office/drawing/2014/main" id="{8ED64DDE-4E82-CBA2-B862-C1ED8671BA21}"/>
              </a:ext>
            </a:extLst>
          </p:cNvPr>
          <p:cNvSpPr txBox="1"/>
          <p:nvPr/>
        </p:nvSpPr>
        <p:spPr>
          <a:xfrm>
            <a:off x="1155700" y="145739"/>
            <a:ext cx="20602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WEB </a:t>
            </a:r>
            <a:endParaRPr lang="en-US" dirty="0"/>
          </a:p>
        </p:txBody>
      </p:sp>
      <p:pic>
        <p:nvPicPr>
          <p:cNvPr id="2" name="html 동작영상(1)">
            <a:hlinkClick r:id="" action="ppaction://media"/>
            <a:extLst>
              <a:ext uri="{FF2B5EF4-FFF2-40B4-BE49-F238E27FC236}">
                <a16:creationId xmlns:a16="http://schemas.microsoft.com/office/drawing/2014/main" id="{75C9F9B2-FB8F-0FF3-9734-1D8461A393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02099" y="42155"/>
            <a:ext cx="5521802" cy="98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7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2">
            <a:extLst>
              <a:ext uri="{FF2B5EF4-FFF2-40B4-BE49-F238E27FC236}">
                <a16:creationId xmlns:a16="http://schemas.microsoft.com/office/drawing/2014/main" id="{9056411B-0AF1-5221-DD16-E367F5665BC1}"/>
              </a:ext>
            </a:extLst>
          </p:cNvPr>
          <p:cNvSpPr txBox="1"/>
          <p:nvPr/>
        </p:nvSpPr>
        <p:spPr>
          <a:xfrm>
            <a:off x="16675100" y="119133"/>
            <a:ext cx="20602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WEB </a:t>
            </a:r>
            <a:endParaRPr lang="en-US" dirty="0"/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0EC18074-4884-E8C5-1F1E-97A624B90DE0}"/>
              </a:ext>
            </a:extLst>
          </p:cNvPr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E2E3FCE8-6053-1431-840F-8CFEDA975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sp>
        <p:nvSpPr>
          <p:cNvPr id="30" name="Object 3">
            <a:extLst>
              <a:ext uri="{FF2B5EF4-FFF2-40B4-BE49-F238E27FC236}">
                <a16:creationId xmlns:a16="http://schemas.microsoft.com/office/drawing/2014/main" id="{F9FD0800-D2D1-76E1-0D37-E911944A87BC}"/>
              </a:ext>
            </a:extLst>
          </p:cNvPr>
          <p:cNvSpPr txBox="1"/>
          <p:nvPr/>
        </p:nvSpPr>
        <p:spPr>
          <a:xfrm>
            <a:off x="203705" y="320814"/>
            <a:ext cx="563070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300" dirty="0">
                <a:solidFill>
                  <a:schemeClr val="bg1"/>
                </a:solidFill>
                <a:latin typeface="THECandybarmiri" pitchFamily="34" charset="0"/>
                <a:cs typeface="THECandybarmiri" pitchFamily="34" charset="0"/>
              </a:rPr>
              <a:t>&lt;PEMPERATURE. Html &gt;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8E7618-8DBC-A2DD-B388-1EE0FC5DB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1" y="1610108"/>
            <a:ext cx="5420417" cy="79784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A7E2E6-419C-7419-6E98-F6AB32DA7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181" y="1610108"/>
            <a:ext cx="10828219" cy="8291637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A910661-A138-4E43-F880-FF52856C57EC}"/>
              </a:ext>
            </a:extLst>
          </p:cNvPr>
          <p:cNvSpPr/>
          <p:nvPr/>
        </p:nvSpPr>
        <p:spPr>
          <a:xfrm>
            <a:off x="5308402" y="5119303"/>
            <a:ext cx="1428679" cy="47952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52FD2B38-DBD3-7BCA-272E-4DC926438B5D}"/>
              </a:ext>
            </a:extLst>
          </p:cNvPr>
          <p:cNvSpPr txBox="1"/>
          <p:nvPr/>
        </p:nvSpPr>
        <p:spPr>
          <a:xfrm>
            <a:off x="6413226" y="961882"/>
            <a:ext cx="4876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kern="0" dirty="0" err="1">
                <a:latin typeface="THECandybarmiri" pitchFamily="34" charset="0"/>
                <a:cs typeface="THECandybarmiri" pitchFamily="34" charset="0"/>
              </a:rPr>
              <a:t>Sqltable_temper.php</a:t>
            </a:r>
            <a:endParaRPr lang="en-US" altLang="ko-KR" sz="4000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0DCE71EE-FE2D-A1E9-CE0A-25072898DCDD}"/>
              </a:ext>
            </a:extLst>
          </p:cNvPr>
          <p:cNvSpPr txBox="1"/>
          <p:nvPr/>
        </p:nvSpPr>
        <p:spPr>
          <a:xfrm>
            <a:off x="15722600" y="-88616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/>
          </a:p>
        </p:txBody>
      </p:sp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BD9564CE-BC0A-2943-7C23-354A1A0FCAB0}"/>
              </a:ext>
            </a:extLst>
          </p:cNvPr>
          <p:cNvGrpSpPr/>
          <p:nvPr/>
        </p:nvGrpSpPr>
        <p:grpSpPr>
          <a:xfrm>
            <a:off x="16675100" y="669551"/>
            <a:ext cx="1003300" cy="45719"/>
            <a:chOff x="15882425" y="1150287"/>
            <a:chExt cx="840336" cy="22345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DF4995A1-0466-F9E5-7F69-B0DB9B72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V="1">
              <a:off x="15882425" y="1150287"/>
              <a:ext cx="840336" cy="22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56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B32409A6-814E-6D43-0F6E-A6B160E2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1703" y="56497"/>
            <a:ext cx="1018160" cy="948532"/>
          </a:xfrm>
          <a:prstGeom prst="rect">
            <a:avLst/>
          </a:prstGeom>
        </p:spPr>
      </p:pic>
      <p:sp>
        <p:nvSpPr>
          <p:cNvPr id="56" name="TextBox 33">
            <a:extLst>
              <a:ext uri="{FF2B5EF4-FFF2-40B4-BE49-F238E27FC236}">
                <a16:creationId xmlns:a16="http://schemas.microsoft.com/office/drawing/2014/main" id="{00F4BBE4-1F18-ABD0-6742-4C196C8A8C62}"/>
              </a:ext>
            </a:extLst>
          </p:cNvPr>
          <p:cNvSpPr txBox="1"/>
          <p:nvPr/>
        </p:nvSpPr>
        <p:spPr>
          <a:xfrm>
            <a:off x="11492059" y="79624"/>
            <a:ext cx="2938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dirty="0">
                <a:latin typeface="Arial Black" panose="020B0A04020102020204" pitchFamily="34" charset="0"/>
              </a:rPr>
              <a:t>Raspberry Pi</a:t>
            </a:r>
          </a:p>
          <a:p>
            <a:pPr algn="ctr"/>
            <a:endParaRPr lang="ko-KR" altLang="en-US" sz="3000" dirty="0">
              <a:latin typeface="Arial Black" panose="020B0A040201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495A6E4-F115-7117-7042-DC6C3D01361C}"/>
              </a:ext>
            </a:extLst>
          </p:cNvPr>
          <p:cNvSpPr/>
          <p:nvPr/>
        </p:nvSpPr>
        <p:spPr>
          <a:xfrm>
            <a:off x="9881587" y="1012538"/>
            <a:ext cx="7282351" cy="45819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780C99A-A10D-FF2E-0459-74EC8CE77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864" y="1327362"/>
            <a:ext cx="6715973" cy="2227136"/>
          </a:xfrm>
          <a:prstGeom prst="rect">
            <a:avLst/>
          </a:prstGeom>
        </p:spPr>
      </p:pic>
      <p:sp>
        <p:nvSpPr>
          <p:cNvPr id="138" name="TextBox 33">
            <a:extLst>
              <a:ext uri="{FF2B5EF4-FFF2-40B4-BE49-F238E27FC236}">
                <a16:creationId xmlns:a16="http://schemas.microsoft.com/office/drawing/2014/main" id="{7814BAAC-08CB-2F77-48B8-90910E0627C1}"/>
              </a:ext>
            </a:extLst>
          </p:cNvPr>
          <p:cNvSpPr txBox="1"/>
          <p:nvPr/>
        </p:nvSpPr>
        <p:spPr>
          <a:xfrm>
            <a:off x="6859136" y="1528489"/>
            <a:ext cx="34010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Arial Black" panose="020B0A04020102020204" pitchFamily="34" charset="0"/>
              </a:rPr>
              <a:t>Data Send</a:t>
            </a: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상태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수면높이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33">
            <a:extLst>
              <a:ext uri="{FF2B5EF4-FFF2-40B4-BE49-F238E27FC236}">
                <a16:creationId xmlns:a16="http://schemas.microsoft.com/office/drawing/2014/main" id="{30D07951-7BB8-847A-366E-43E3425C2948}"/>
              </a:ext>
            </a:extLst>
          </p:cNvPr>
          <p:cNvSpPr txBox="1"/>
          <p:nvPr/>
        </p:nvSpPr>
        <p:spPr>
          <a:xfrm>
            <a:off x="6338231" y="4522863"/>
            <a:ext cx="3401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Arial Black" panose="020B0A04020102020204" pitchFamily="34" charset="0"/>
              </a:rPr>
              <a:t>Page</a:t>
            </a:r>
            <a:br>
              <a:rPr lang="en-US" altLang="ko-KR" sz="2000" dirty="0">
                <a:latin typeface="Arial Black" panose="020B0A04020102020204" pitchFamily="34" charset="0"/>
              </a:rPr>
            </a:br>
            <a:r>
              <a:rPr lang="en-US" altLang="ko-KR" sz="2000" dirty="0">
                <a:latin typeface="Arial Black" panose="020B0A04020102020204" pitchFamily="34" charset="0"/>
              </a:rPr>
              <a:t>Load</a:t>
            </a:r>
            <a:endParaRPr lang="ko-KR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143" name="TextBox 33">
            <a:extLst>
              <a:ext uri="{FF2B5EF4-FFF2-40B4-BE49-F238E27FC236}">
                <a16:creationId xmlns:a16="http://schemas.microsoft.com/office/drawing/2014/main" id="{E9236550-EBD3-FB39-870C-23739D7C635F}"/>
              </a:ext>
            </a:extLst>
          </p:cNvPr>
          <p:cNvSpPr txBox="1"/>
          <p:nvPr/>
        </p:nvSpPr>
        <p:spPr>
          <a:xfrm>
            <a:off x="7109739" y="7530788"/>
            <a:ext cx="3401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Arial Black" panose="020B0A04020102020204" pitchFamily="34" charset="0"/>
              </a:rPr>
              <a:t>Data Load</a:t>
            </a:r>
            <a:endParaRPr lang="ko-KR" altLang="en-US" sz="2000" dirty="0">
              <a:latin typeface="Arial Black" panose="020B0A04020102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2CFEF80-810A-C6A5-565F-C78E6C0F3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6693" y="302708"/>
            <a:ext cx="1405017" cy="1167625"/>
          </a:xfrm>
          <a:prstGeom prst="rect">
            <a:avLst/>
          </a:prstGeom>
        </p:spPr>
      </p:pic>
      <p:sp>
        <p:nvSpPr>
          <p:cNvPr id="42" name="TextBox 33">
            <a:extLst>
              <a:ext uri="{FF2B5EF4-FFF2-40B4-BE49-F238E27FC236}">
                <a16:creationId xmlns:a16="http://schemas.microsoft.com/office/drawing/2014/main" id="{077EABFB-AA24-3F2B-7616-19C2CA7A9B42}"/>
              </a:ext>
            </a:extLst>
          </p:cNvPr>
          <p:cNvSpPr txBox="1">
            <a:spLocks/>
          </p:cNvSpPr>
          <p:nvPr/>
        </p:nvSpPr>
        <p:spPr>
          <a:xfrm>
            <a:off x="3682336" y="587253"/>
            <a:ext cx="34010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dirty="0">
                <a:latin typeface="Arial Black" panose="020B0A04020102020204" pitchFamily="34" charset="0"/>
              </a:rPr>
              <a:t>Cortex - M4</a:t>
            </a:r>
          </a:p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(stm32f429zi)</a:t>
            </a:r>
          </a:p>
          <a:p>
            <a:pPr algn="ctr"/>
            <a:endParaRPr lang="ko-KR" altLang="en-US" sz="3000" dirty="0">
              <a:latin typeface="Arial Black" panose="020B0A040201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384041-CD6C-7393-C50A-5F27AE0F0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69" y="3053571"/>
            <a:ext cx="1835149" cy="1767705"/>
          </a:xfrm>
          <a:prstGeom prst="rect">
            <a:avLst/>
          </a:prstGeom>
        </p:spPr>
      </p:pic>
      <p:sp>
        <p:nvSpPr>
          <p:cNvPr id="45" name="TextBox 40">
            <a:extLst>
              <a:ext uri="{FF2B5EF4-FFF2-40B4-BE49-F238E27FC236}">
                <a16:creationId xmlns:a16="http://schemas.microsoft.com/office/drawing/2014/main" id="{84D9E49C-862A-76FA-BCA7-EEA8DCC4BD2E}"/>
              </a:ext>
            </a:extLst>
          </p:cNvPr>
          <p:cNvSpPr txBox="1">
            <a:spLocks/>
          </p:cNvSpPr>
          <p:nvPr/>
        </p:nvSpPr>
        <p:spPr>
          <a:xfrm>
            <a:off x="3255458" y="4781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온습도센서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49F9A0-EF25-23DA-CCA3-D6208AF2A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61" y="1517763"/>
            <a:ext cx="2000997" cy="1592218"/>
          </a:xfrm>
          <a:prstGeom prst="rect">
            <a:avLst/>
          </a:prstGeom>
        </p:spPr>
      </p:pic>
      <p:sp>
        <p:nvSpPr>
          <p:cNvPr id="43" name="TextBox 40">
            <a:extLst>
              <a:ext uri="{FF2B5EF4-FFF2-40B4-BE49-F238E27FC236}">
                <a16:creationId xmlns:a16="http://schemas.microsoft.com/office/drawing/2014/main" id="{C7D73FD6-ED9F-0EED-2D71-C65708C47C88}"/>
              </a:ext>
            </a:extLst>
          </p:cNvPr>
          <p:cNvSpPr txBox="1">
            <a:spLocks/>
          </p:cNvSpPr>
          <p:nvPr/>
        </p:nvSpPr>
        <p:spPr>
          <a:xfrm>
            <a:off x="3236389" y="29014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초음파센서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764CE5-80DB-EEC5-35BE-A7AE46D5BA8D}"/>
              </a:ext>
            </a:extLst>
          </p:cNvPr>
          <p:cNvSpPr>
            <a:spLocks/>
          </p:cNvSpPr>
          <p:nvPr/>
        </p:nvSpPr>
        <p:spPr>
          <a:xfrm>
            <a:off x="2788115" y="1459561"/>
            <a:ext cx="4438466" cy="3785117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98606C-EA32-3C69-B91F-1D0E3D95BA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48" y="1595586"/>
            <a:ext cx="1990775" cy="1433734"/>
          </a:xfrm>
          <a:prstGeom prst="rect">
            <a:avLst/>
          </a:prstGeom>
        </p:spPr>
      </p:pic>
      <p:sp>
        <p:nvSpPr>
          <p:cNvPr id="51" name="TextBox 40">
            <a:extLst>
              <a:ext uri="{FF2B5EF4-FFF2-40B4-BE49-F238E27FC236}">
                <a16:creationId xmlns:a16="http://schemas.microsoft.com/office/drawing/2014/main" id="{5D9062D7-45DE-2B97-CCB5-D3CD4DC64594}"/>
              </a:ext>
            </a:extLst>
          </p:cNvPr>
          <p:cNvSpPr txBox="1">
            <a:spLocks/>
          </p:cNvSpPr>
          <p:nvPr/>
        </p:nvSpPr>
        <p:spPr>
          <a:xfrm>
            <a:off x="5334790" y="289931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Servo</a:t>
            </a:r>
            <a:r>
              <a:rPr lang="en-US" altLang="ko-KR" dirty="0"/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Motor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9" name="그림 58" descr="텍스트, 장치, 부채, 어두운이(가) 표시된 사진&#10;&#10;자동 생성된 설명">
            <a:extLst>
              <a:ext uri="{FF2B5EF4-FFF2-40B4-BE49-F238E27FC236}">
                <a16:creationId xmlns:a16="http://schemas.microsoft.com/office/drawing/2014/main" id="{5B2C6639-594F-3B1F-972B-9F6639A595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52" y="3474165"/>
            <a:ext cx="1395846" cy="1276420"/>
          </a:xfrm>
          <a:prstGeom prst="rect">
            <a:avLst/>
          </a:prstGeom>
        </p:spPr>
      </p:pic>
      <p:sp>
        <p:nvSpPr>
          <p:cNvPr id="76" name="TextBox 40">
            <a:extLst>
              <a:ext uri="{FF2B5EF4-FFF2-40B4-BE49-F238E27FC236}">
                <a16:creationId xmlns:a16="http://schemas.microsoft.com/office/drawing/2014/main" id="{A175BD0E-9C0A-285E-C79E-DBFB05F6BC11}"/>
              </a:ext>
            </a:extLst>
          </p:cNvPr>
          <p:cNvSpPr txBox="1">
            <a:spLocks/>
          </p:cNvSpPr>
          <p:nvPr/>
        </p:nvSpPr>
        <p:spPr>
          <a:xfrm>
            <a:off x="5849123" y="4738321"/>
            <a:ext cx="6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FAN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9CC4B1E-B20D-1B1D-DF2F-3CA234030B57}"/>
              </a:ext>
            </a:extLst>
          </p:cNvPr>
          <p:cNvSpPr/>
          <p:nvPr/>
        </p:nvSpPr>
        <p:spPr>
          <a:xfrm>
            <a:off x="573978" y="6508926"/>
            <a:ext cx="3174770" cy="3383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2">
            <a:extLst>
              <a:ext uri="{FF2B5EF4-FFF2-40B4-BE49-F238E27FC236}">
                <a16:creationId xmlns:a16="http://schemas.microsoft.com/office/drawing/2014/main" id="{09D10F64-A8A5-ECF0-071C-3ECF5BEE5206}"/>
              </a:ext>
            </a:extLst>
          </p:cNvPr>
          <p:cNvSpPr txBox="1"/>
          <p:nvPr/>
        </p:nvSpPr>
        <p:spPr>
          <a:xfrm>
            <a:off x="1019225" y="5866115"/>
            <a:ext cx="1741291" cy="44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dirty="0">
                <a:latin typeface="Arial Black" panose="020B0A04020102020204" pitchFamily="34" charset="0"/>
              </a:rPr>
              <a:t>HTML</a:t>
            </a:r>
            <a:endParaRPr lang="ko-KR" altLang="en-US" sz="3000" dirty="0">
              <a:latin typeface="Arial Black" panose="020B0A040201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86A3EF35-DCBD-B67F-18B6-A5A3A93612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942" y="6573808"/>
            <a:ext cx="2538655" cy="3245617"/>
          </a:xfrm>
          <a:prstGeom prst="rect">
            <a:avLst/>
          </a:prstGeom>
        </p:spPr>
      </p:pic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8500951F-1E1D-78C4-A03D-5BA7BB4BEB8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9" y="5754288"/>
            <a:ext cx="710110" cy="684878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7FEDFB4B-F9C9-1B74-9360-60EAFBBC5FD3}"/>
              </a:ext>
            </a:extLst>
          </p:cNvPr>
          <p:cNvSpPr/>
          <p:nvPr/>
        </p:nvSpPr>
        <p:spPr>
          <a:xfrm>
            <a:off x="457200" y="5684541"/>
            <a:ext cx="6795539" cy="4334746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68">
            <a:extLst>
              <a:ext uri="{FF2B5EF4-FFF2-40B4-BE49-F238E27FC236}">
                <a16:creationId xmlns:a16="http://schemas.microsoft.com/office/drawing/2014/main" id="{3D855D99-A06C-354A-C73F-F3F32B18BD84}"/>
              </a:ext>
            </a:extLst>
          </p:cNvPr>
          <p:cNvSpPr txBox="1"/>
          <p:nvPr/>
        </p:nvSpPr>
        <p:spPr>
          <a:xfrm>
            <a:off x="1000329" y="4893834"/>
            <a:ext cx="1741291" cy="44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dirty="0">
                <a:latin typeface="Arial Black" panose="020B0A04020102020204" pitchFamily="34" charset="0"/>
              </a:rPr>
              <a:t>Web</a:t>
            </a:r>
            <a:endParaRPr lang="ko-KR" altLang="en-US" sz="3000" dirty="0">
              <a:latin typeface="Arial Black" panose="020B0A04020102020204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85AADB8-4D7B-CA53-3BD0-99F2F9313C12}"/>
              </a:ext>
            </a:extLst>
          </p:cNvPr>
          <p:cNvSpPr/>
          <p:nvPr/>
        </p:nvSpPr>
        <p:spPr>
          <a:xfrm>
            <a:off x="3834879" y="8230902"/>
            <a:ext cx="3331234" cy="16413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BBE2D1E-0C88-1744-EBA2-217E79D427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79" y="5740418"/>
            <a:ext cx="1025115" cy="684878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7CA6D3B7-A410-D02C-5367-A78685CE1830}"/>
              </a:ext>
            </a:extLst>
          </p:cNvPr>
          <p:cNvSpPr/>
          <p:nvPr/>
        </p:nvSpPr>
        <p:spPr>
          <a:xfrm>
            <a:off x="3834878" y="6519550"/>
            <a:ext cx="3313709" cy="16413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62">
            <a:extLst>
              <a:ext uri="{FF2B5EF4-FFF2-40B4-BE49-F238E27FC236}">
                <a16:creationId xmlns:a16="http://schemas.microsoft.com/office/drawing/2014/main" id="{A4186B79-ADF9-A446-1475-637490BCE33C}"/>
              </a:ext>
            </a:extLst>
          </p:cNvPr>
          <p:cNvSpPr txBox="1"/>
          <p:nvPr/>
        </p:nvSpPr>
        <p:spPr>
          <a:xfrm>
            <a:off x="4397981" y="5894099"/>
            <a:ext cx="1741291" cy="44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dirty="0">
                <a:latin typeface="Arial Black" panose="020B0A04020102020204" pitchFamily="34" charset="0"/>
              </a:rPr>
              <a:t>PHP</a:t>
            </a:r>
            <a:endParaRPr lang="ko-KR" altLang="en-US" sz="3000" dirty="0">
              <a:latin typeface="Arial Black" panose="020B0A04020102020204" pitchFamily="34" charset="0"/>
            </a:endParaRPr>
          </a:p>
        </p:txBody>
      </p:sp>
      <p:sp>
        <p:nvSpPr>
          <p:cNvPr id="66" name="TextBox 68">
            <a:extLst>
              <a:ext uri="{FF2B5EF4-FFF2-40B4-BE49-F238E27FC236}">
                <a16:creationId xmlns:a16="http://schemas.microsoft.com/office/drawing/2014/main" id="{224F63D9-912D-4212-F5DA-0B833F21AD68}"/>
              </a:ext>
            </a:extLst>
          </p:cNvPr>
          <p:cNvSpPr txBox="1"/>
          <p:nvPr/>
        </p:nvSpPr>
        <p:spPr>
          <a:xfrm>
            <a:off x="11999629" y="5716479"/>
            <a:ext cx="1954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dirty="0">
                <a:latin typeface="Arial Black" panose="020B0A04020102020204" pitchFamily="34" charset="0"/>
              </a:rPr>
              <a:t>MariaDB</a:t>
            </a:r>
            <a:endParaRPr lang="ko-KR" altLang="en-US" sz="3000" dirty="0">
              <a:latin typeface="Arial Black" panose="020B0A040201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055BBD1-1870-FE16-9E91-A90F83025595}"/>
              </a:ext>
            </a:extLst>
          </p:cNvPr>
          <p:cNvSpPr/>
          <p:nvPr/>
        </p:nvSpPr>
        <p:spPr>
          <a:xfrm>
            <a:off x="10547211" y="6764321"/>
            <a:ext cx="6680882" cy="324085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BC7F1A3-4A50-B34F-DF9E-AA17B60592E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386" y="5811408"/>
            <a:ext cx="1679226" cy="987711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DE4BAC7-47B0-4E03-10FA-452CFA9FF00F}"/>
              </a:ext>
            </a:extLst>
          </p:cNvPr>
          <p:cNvSpPr/>
          <p:nvPr/>
        </p:nvSpPr>
        <p:spPr>
          <a:xfrm>
            <a:off x="11013328" y="7100040"/>
            <a:ext cx="5890238" cy="285441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68">
            <a:extLst>
              <a:ext uri="{FF2B5EF4-FFF2-40B4-BE49-F238E27FC236}">
                <a16:creationId xmlns:a16="http://schemas.microsoft.com/office/drawing/2014/main" id="{4BCC4DA1-9EA0-AA19-6183-2B8164D74FDA}"/>
              </a:ext>
            </a:extLst>
          </p:cNvPr>
          <p:cNvSpPr txBox="1"/>
          <p:nvPr/>
        </p:nvSpPr>
        <p:spPr>
          <a:xfrm>
            <a:off x="12208742" y="6772705"/>
            <a:ext cx="328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latin typeface="Arial Black" panose="020B0A04020102020204" pitchFamily="34" charset="0"/>
              </a:rPr>
              <a:t>RaspPJ</a:t>
            </a:r>
            <a:endParaRPr lang="ko-KR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5C2D75B-D9C3-3A22-D0DA-5DD46607D7D1}"/>
              </a:ext>
            </a:extLst>
          </p:cNvPr>
          <p:cNvSpPr/>
          <p:nvPr/>
        </p:nvSpPr>
        <p:spPr>
          <a:xfrm>
            <a:off x="13954518" y="7503298"/>
            <a:ext cx="2657478" cy="232115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A8C33C2-1560-57F8-6EDC-30F36AA665D1}"/>
              </a:ext>
            </a:extLst>
          </p:cNvPr>
          <p:cNvSpPr/>
          <p:nvPr/>
        </p:nvSpPr>
        <p:spPr>
          <a:xfrm>
            <a:off x="11172442" y="7503298"/>
            <a:ext cx="2657478" cy="232115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68">
            <a:extLst>
              <a:ext uri="{FF2B5EF4-FFF2-40B4-BE49-F238E27FC236}">
                <a16:creationId xmlns:a16="http://schemas.microsoft.com/office/drawing/2014/main" id="{D9C6298A-F59F-00A7-6085-4FF0D652F3E4}"/>
              </a:ext>
            </a:extLst>
          </p:cNvPr>
          <p:cNvSpPr txBox="1"/>
          <p:nvPr/>
        </p:nvSpPr>
        <p:spPr>
          <a:xfrm>
            <a:off x="10815964" y="7184810"/>
            <a:ext cx="3283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latin typeface="Arial Black" panose="020B0A04020102020204" pitchFamily="34" charset="0"/>
              </a:rPr>
              <a:t>Table</a:t>
            </a:r>
            <a:r>
              <a:rPr lang="ko-KR" altLang="en-US" sz="1500" dirty="0">
                <a:latin typeface="Arial Black" panose="020B0A04020102020204" pitchFamily="34" charset="0"/>
              </a:rPr>
              <a:t> </a:t>
            </a:r>
            <a:r>
              <a:rPr lang="en-US" altLang="ko-KR" sz="1500" dirty="0">
                <a:latin typeface="Arial Black" panose="020B0A04020102020204" pitchFamily="34" charset="0"/>
              </a:rPr>
              <a:t>1</a:t>
            </a:r>
            <a:r>
              <a:rPr lang="ko-KR" altLang="en-US" sz="1500" dirty="0">
                <a:latin typeface="Arial Black" panose="020B0A04020102020204" pitchFamily="34" charset="0"/>
              </a:rPr>
              <a:t> </a:t>
            </a:r>
            <a:r>
              <a:rPr lang="en-US" altLang="ko-KR" sz="1500" dirty="0">
                <a:latin typeface="Arial Black" panose="020B0A04020102020204" pitchFamily="34" charset="0"/>
              </a:rPr>
              <a:t>:</a:t>
            </a:r>
            <a:r>
              <a:rPr lang="ko-KR" altLang="en-US" sz="1500" dirty="0">
                <a:latin typeface="Arial Black" panose="020B0A04020102020204" pitchFamily="34" charset="0"/>
              </a:rPr>
              <a:t> </a:t>
            </a:r>
            <a:r>
              <a:rPr lang="en-US" altLang="ko-KR" sz="1500" dirty="0">
                <a:latin typeface="Arial Black" panose="020B0A04020102020204" pitchFamily="34" charset="0"/>
              </a:rPr>
              <a:t>temper</a:t>
            </a:r>
            <a:endParaRPr lang="ko-KR" altLang="en-US" sz="1500" dirty="0">
              <a:latin typeface="Arial Black" panose="020B0A04020102020204" pitchFamily="34" charset="0"/>
            </a:endParaRPr>
          </a:p>
        </p:txBody>
      </p:sp>
      <p:sp>
        <p:nvSpPr>
          <p:cNvPr id="110" name="TextBox 68">
            <a:extLst>
              <a:ext uri="{FF2B5EF4-FFF2-40B4-BE49-F238E27FC236}">
                <a16:creationId xmlns:a16="http://schemas.microsoft.com/office/drawing/2014/main" id="{E8CEB16A-5785-E04D-33D5-78E478101B57}"/>
              </a:ext>
            </a:extLst>
          </p:cNvPr>
          <p:cNvSpPr txBox="1"/>
          <p:nvPr/>
        </p:nvSpPr>
        <p:spPr>
          <a:xfrm>
            <a:off x="13558851" y="7209229"/>
            <a:ext cx="3283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latin typeface="Arial Black" panose="020B0A04020102020204" pitchFamily="34" charset="0"/>
              </a:rPr>
              <a:t>Table 2 : water</a:t>
            </a:r>
            <a:endParaRPr lang="ko-KR" altLang="en-US" sz="1500" dirty="0">
              <a:latin typeface="Arial Black" panose="020B0A04020102020204" pitchFamily="34" charset="0"/>
            </a:endParaRPr>
          </a:p>
        </p:txBody>
      </p:sp>
      <p:pic>
        <p:nvPicPr>
          <p:cNvPr id="978" name="그림 977">
            <a:extLst>
              <a:ext uri="{FF2B5EF4-FFF2-40B4-BE49-F238E27FC236}">
                <a16:creationId xmlns:a16="http://schemas.microsoft.com/office/drawing/2014/main" id="{6F4394B4-FC2D-002A-E7ED-152F2D32F4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09333" y="7544389"/>
            <a:ext cx="2559137" cy="2190175"/>
          </a:xfrm>
          <a:prstGeom prst="rect">
            <a:avLst/>
          </a:prstGeom>
        </p:spPr>
      </p:pic>
      <p:pic>
        <p:nvPicPr>
          <p:cNvPr id="980" name="그림 979">
            <a:extLst>
              <a:ext uri="{FF2B5EF4-FFF2-40B4-BE49-F238E27FC236}">
                <a16:creationId xmlns:a16="http://schemas.microsoft.com/office/drawing/2014/main" id="{E59E0D5B-F060-E986-4F0F-4F411748F5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81093" y="7728037"/>
            <a:ext cx="2161756" cy="587444"/>
          </a:xfrm>
          <a:prstGeom prst="rect">
            <a:avLst/>
          </a:prstGeom>
        </p:spPr>
      </p:pic>
      <p:pic>
        <p:nvPicPr>
          <p:cNvPr id="991" name="그림 990">
            <a:extLst>
              <a:ext uri="{FF2B5EF4-FFF2-40B4-BE49-F238E27FC236}">
                <a16:creationId xmlns:a16="http://schemas.microsoft.com/office/drawing/2014/main" id="{7E91520D-447F-12C7-F748-99293E3263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4801" y="6650852"/>
            <a:ext cx="3016861" cy="137869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93" name="그림 992">
            <a:extLst>
              <a:ext uri="{FF2B5EF4-FFF2-40B4-BE49-F238E27FC236}">
                <a16:creationId xmlns:a16="http://schemas.microsoft.com/office/drawing/2014/main" id="{DDCA7883-C8B9-C79B-6C79-28FB05D2E3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04801" y="8342124"/>
            <a:ext cx="3009986" cy="1358979"/>
          </a:xfrm>
          <a:prstGeom prst="rect">
            <a:avLst/>
          </a:prstGeom>
        </p:spPr>
      </p:pic>
      <p:sp>
        <p:nvSpPr>
          <p:cNvPr id="135" name="화살표: 오른쪽 134">
            <a:extLst>
              <a:ext uri="{FF2B5EF4-FFF2-40B4-BE49-F238E27FC236}">
                <a16:creationId xmlns:a16="http://schemas.microsoft.com/office/drawing/2014/main" id="{FF424411-1177-144C-2903-2E9CD9327329}"/>
              </a:ext>
            </a:extLst>
          </p:cNvPr>
          <p:cNvSpPr/>
          <p:nvPr/>
        </p:nvSpPr>
        <p:spPr>
          <a:xfrm>
            <a:off x="7252729" y="2126151"/>
            <a:ext cx="2724079" cy="37486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화살표: 오른쪽 138">
            <a:extLst>
              <a:ext uri="{FF2B5EF4-FFF2-40B4-BE49-F238E27FC236}">
                <a16:creationId xmlns:a16="http://schemas.microsoft.com/office/drawing/2014/main" id="{223AD7F9-F21A-651C-D8C4-4B3C6DC31A8D}"/>
              </a:ext>
            </a:extLst>
          </p:cNvPr>
          <p:cNvSpPr/>
          <p:nvPr/>
        </p:nvSpPr>
        <p:spPr>
          <a:xfrm rot="9265474">
            <a:off x="6051363" y="5300975"/>
            <a:ext cx="4092262" cy="40099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7B8FFE03-BF56-D808-9D23-2AD79867B51F}"/>
              </a:ext>
            </a:extLst>
          </p:cNvPr>
          <p:cNvSpPr/>
          <p:nvPr/>
        </p:nvSpPr>
        <p:spPr>
          <a:xfrm rot="10800000">
            <a:off x="7043220" y="7824009"/>
            <a:ext cx="3520835" cy="3368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9841779C-0490-B90B-5442-9F763A4E5A87}"/>
              </a:ext>
            </a:extLst>
          </p:cNvPr>
          <p:cNvSpPr/>
          <p:nvPr/>
        </p:nvSpPr>
        <p:spPr>
          <a:xfrm rot="5400000">
            <a:off x="13117992" y="5151913"/>
            <a:ext cx="3421489" cy="39602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AFC78B6-7285-D37B-6E21-47AF617F436D}"/>
              </a:ext>
            </a:extLst>
          </p:cNvPr>
          <p:cNvSpPr/>
          <p:nvPr/>
        </p:nvSpPr>
        <p:spPr>
          <a:xfrm>
            <a:off x="10144094" y="1140748"/>
            <a:ext cx="6868229" cy="2498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BBD2D4-A8E4-D348-CFEC-598D66D2B3A2}"/>
              </a:ext>
            </a:extLst>
          </p:cNvPr>
          <p:cNvGrpSpPr/>
          <p:nvPr/>
        </p:nvGrpSpPr>
        <p:grpSpPr>
          <a:xfrm>
            <a:off x="10001350" y="3720137"/>
            <a:ext cx="3263758" cy="1945619"/>
            <a:chOff x="11493322" y="3889423"/>
            <a:chExt cx="3196566" cy="1915703"/>
          </a:xfrm>
        </p:grpSpPr>
        <p:pic>
          <p:nvPicPr>
            <p:cNvPr id="995" name="그림 994">
              <a:extLst>
                <a:ext uri="{FF2B5EF4-FFF2-40B4-BE49-F238E27FC236}">
                  <a16:creationId xmlns:a16="http://schemas.microsoft.com/office/drawing/2014/main" id="{1379FDFC-4C12-CC88-58C0-81D5797C0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3322" y="3933460"/>
              <a:ext cx="3196566" cy="1871666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4E8062F-9B96-7059-A37F-A085368435C0}"/>
                </a:ext>
              </a:extLst>
            </p:cNvPr>
            <p:cNvSpPr/>
            <p:nvPr/>
          </p:nvSpPr>
          <p:spPr>
            <a:xfrm>
              <a:off x="11654813" y="3889423"/>
              <a:ext cx="2807206" cy="17442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33">
            <a:extLst>
              <a:ext uri="{FF2B5EF4-FFF2-40B4-BE49-F238E27FC236}">
                <a16:creationId xmlns:a16="http://schemas.microsoft.com/office/drawing/2014/main" id="{169E90F8-A757-CA8D-9E21-77DB7CB22896}"/>
              </a:ext>
            </a:extLst>
          </p:cNvPr>
          <p:cNvSpPr txBox="1"/>
          <p:nvPr/>
        </p:nvSpPr>
        <p:spPr>
          <a:xfrm>
            <a:off x="14562043" y="4507411"/>
            <a:ext cx="3401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Arial Black" panose="020B0A04020102020204" pitchFamily="34" charset="0"/>
              </a:rPr>
              <a:t>Data Insert &amp; Update</a:t>
            </a: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온도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1</a:t>
            </a: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수면높이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Table 2 </a:t>
            </a:r>
            <a:endParaRPr lang="en-US" altLang="ko-KR" sz="2000" dirty="0">
              <a:latin typeface="Arial Black" panose="020B0A04020102020204" pitchFamily="34" charset="0"/>
            </a:endParaRPr>
          </a:p>
        </p:txBody>
      </p:sp>
      <p:sp>
        <p:nvSpPr>
          <p:cNvPr id="71" name="TextBox 33">
            <a:extLst>
              <a:ext uri="{FF2B5EF4-FFF2-40B4-BE49-F238E27FC236}">
                <a16:creationId xmlns:a16="http://schemas.microsoft.com/office/drawing/2014/main" id="{8B37CB96-08A2-8A29-0AC7-0994AF4E2806}"/>
              </a:ext>
            </a:extLst>
          </p:cNvPr>
          <p:cNvSpPr txBox="1"/>
          <p:nvPr/>
        </p:nvSpPr>
        <p:spPr>
          <a:xfrm>
            <a:off x="15158715" y="4039395"/>
            <a:ext cx="224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574656-24C7-3A86-FDFD-D11CB1E7D8B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8240" y="4291172"/>
            <a:ext cx="914400" cy="971550"/>
          </a:xfrm>
          <a:prstGeom prst="rect">
            <a:avLst/>
          </a:prstGeom>
        </p:spPr>
      </p:pic>
      <p:sp>
        <p:nvSpPr>
          <p:cNvPr id="74" name="Object 3">
            <a:extLst>
              <a:ext uri="{FF2B5EF4-FFF2-40B4-BE49-F238E27FC236}">
                <a16:creationId xmlns:a16="http://schemas.microsoft.com/office/drawing/2014/main" id="{C133B848-CF6C-378E-53F4-F10D9C162FC4}"/>
              </a:ext>
            </a:extLst>
          </p:cNvPr>
          <p:cNvSpPr txBox="1"/>
          <p:nvPr/>
        </p:nvSpPr>
        <p:spPr>
          <a:xfrm>
            <a:off x="155804" y="-59511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01</a:t>
            </a:r>
            <a:endParaRPr lang="en-US" dirty="0"/>
          </a:p>
        </p:txBody>
      </p:sp>
      <p:sp>
        <p:nvSpPr>
          <p:cNvPr id="75" name="Object 4">
            <a:extLst>
              <a:ext uri="{FF2B5EF4-FFF2-40B4-BE49-F238E27FC236}">
                <a16:creationId xmlns:a16="http://schemas.microsoft.com/office/drawing/2014/main" id="{05835C45-47A3-FE97-6733-456EF5E8B3C0}"/>
              </a:ext>
            </a:extLst>
          </p:cNvPr>
          <p:cNvSpPr txBox="1"/>
          <p:nvPr/>
        </p:nvSpPr>
        <p:spPr>
          <a:xfrm>
            <a:off x="864081" y="152104"/>
            <a:ext cx="1555501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구성도</a:t>
            </a:r>
            <a:endParaRPr lang="en-US" dirty="0"/>
          </a:p>
        </p:txBody>
      </p:sp>
      <p:grpSp>
        <p:nvGrpSpPr>
          <p:cNvPr id="77" name="그룹 1001">
            <a:extLst>
              <a:ext uri="{FF2B5EF4-FFF2-40B4-BE49-F238E27FC236}">
                <a16:creationId xmlns:a16="http://schemas.microsoft.com/office/drawing/2014/main" id="{DD951C82-D434-F143-33BC-5E9A6A71992C}"/>
              </a:ext>
            </a:extLst>
          </p:cNvPr>
          <p:cNvGrpSpPr/>
          <p:nvPr/>
        </p:nvGrpSpPr>
        <p:grpSpPr>
          <a:xfrm>
            <a:off x="1094596" y="680659"/>
            <a:ext cx="1312286" cy="45893"/>
            <a:chOff x="15861594" y="1161905"/>
            <a:chExt cx="840336" cy="54262"/>
          </a:xfrm>
        </p:grpSpPr>
        <p:pic>
          <p:nvPicPr>
            <p:cNvPr id="78" name="Object 5">
              <a:extLst>
                <a:ext uri="{FF2B5EF4-FFF2-40B4-BE49-F238E27FC236}">
                  <a16:creationId xmlns:a16="http://schemas.microsoft.com/office/drawing/2014/main" id="{806F678F-6CDD-9AE6-CA9D-967D6DBEF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0EC18074-4884-E8C5-1F1E-97A624B90DE0}"/>
              </a:ext>
            </a:extLst>
          </p:cNvPr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E2E3FCE8-6053-1431-840F-8CFEDA975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7AB31A1-36D2-C647-9D5F-41D082B6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461" y="1544612"/>
            <a:ext cx="11250241" cy="8411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94F68B-3039-379F-F043-EE5EE1FB5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0" y="1610108"/>
            <a:ext cx="5420417" cy="818159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FE235D9-5AF1-0BC8-DF51-2B10CC37EFA3}"/>
              </a:ext>
            </a:extLst>
          </p:cNvPr>
          <p:cNvSpPr/>
          <p:nvPr/>
        </p:nvSpPr>
        <p:spPr>
          <a:xfrm>
            <a:off x="5308402" y="5119303"/>
            <a:ext cx="1428679" cy="47952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8D25FB8A-FC79-A586-4437-E785E150AE50}"/>
              </a:ext>
            </a:extLst>
          </p:cNvPr>
          <p:cNvSpPr txBox="1"/>
          <p:nvPr/>
        </p:nvSpPr>
        <p:spPr>
          <a:xfrm>
            <a:off x="6400800" y="807962"/>
            <a:ext cx="492960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kern="0" dirty="0" err="1">
                <a:latin typeface="THECandybarmiri" pitchFamily="34" charset="0"/>
                <a:cs typeface="THECandybarmiri" pitchFamily="34" charset="0"/>
              </a:rPr>
              <a:t>Sqlgraph_temper.php</a:t>
            </a:r>
            <a:endParaRPr lang="en-US" altLang="ko-KR" sz="4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F3AAA0-6254-1E9A-D3D5-CC9FE2EB3B83}"/>
              </a:ext>
            </a:extLst>
          </p:cNvPr>
          <p:cNvSpPr/>
          <p:nvPr/>
        </p:nvSpPr>
        <p:spPr>
          <a:xfrm>
            <a:off x="8000067" y="4305300"/>
            <a:ext cx="2743200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02DE16CA-03C4-11C7-FC58-1B05FDAAD78B}"/>
              </a:ext>
            </a:extLst>
          </p:cNvPr>
          <p:cNvSpPr txBox="1"/>
          <p:nvPr/>
        </p:nvSpPr>
        <p:spPr>
          <a:xfrm>
            <a:off x="203705" y="320814"/>
            <a:ext cx="563070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300" dirty="0">
                <a:solidFill>
                  <a:schemeClr val="bg1"/>
                </a:solidFill>
                <a:latin typeface="THECandybarmiri" pitchFamily="34" charset="0"/>
                <a:cs typeface="THECandybarmiri" pitchFamily="34" charset="0"/>
              </a:rPr>
              <a:t>&lt;PEMPERATURE. Html &gt;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6" name="Object 22">
            <a:extLst>
              <a:ext uri="{FF2B5EF4-FFF2-40B4-BE49-F238E27FC236}">
                <a16:creationId xmlns:a16="http://schemas.microsoft.com/office/drawing/2014/main" id="{6D638EFD-935F-B84B-4246-FEC1278EC8FE}"/>
              </a:ext>
            </a:extLst>
          </p:cNvPr>
          <p:cNvSpPr txBox="1"/>
          <p:nvPr/>
        </p:nvSpPr>
        <p:spPr>
          <a:xfrm>
            <a:off x="16675100" y="119133"/>
            <a:ext cx="20602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WEB </a:t>
            </a:r>
            <a:endParaRPr lang="en-US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2906F71-2294-63C2-1C5C-F3B9B4E99AC0}"/>
              </a:ext>
            </a:extLst>
          </p:cNvPr>
          <p:cNvSpPr txBox="1"/>
          <p:nvPr/>
        </p:nvSpPr>
        <p:spPr>
          <a:xfrm>
            <a:off x="15722600" y="-88616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/>
          </a:p>
        </p:txBody>
      </p:sp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A65D5A3A-3776-BBB7-BB47-88A581A42EC5}"/>
              </a:ext>
            </a:extLst>
          </p:cNvPr>
          <p:cNvGrpSpPr/>
          <p:nvPr/>
        </p:nvGrpSpPr>
        <p:grpSpPr>
          <a:xfrm>
            <a:off x="16675100" y="669551"/>
            <a:ext cx="1003300" cy="45719"/>
            <a:chOff x="15882425" y="1150287"/>
            <a:chExt cx="840336" cy="22345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BD54A8DE-805B-49A7-3992-2B575DD52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V="1">
              <a:off x="15882425" y="1150287"/>
              <a:ext cx="840336" cy="22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160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0EC18074-4884-E8C5-1F1E-97A624B90DE0}"/>
              </a:ext>
            </a:extLst>
          </p:cNvPr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E2E3FCE8-6053-1431-840F-8CFEDA975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A3E33A7-6535-0D0E-3E85-9F457AC2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10108"/>
            <a:ext cx="5453408" cy="8029192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D2933026-7833-EC3C-4F88-48A475289C04}"/>
              </a:ext>
            </a:extLst>
          </p:cNvPr>
          <p:cNvSpPr txBox="1"/>
          <p:nvPr/>
        </p:nvSpPr>
        <p:spPr>
          <a:xfrm>
            <a:off x="190114" y="228390"/>
            <a:ext cx="511828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300" dirty="0">
                <a:solidFill>
                  <a:schemeClr val="bg1"/>
                </a:solidFill>
                <a:latin typeface="THECandybarmiri" pitchFamily="34" charset="0"/>
                <a:cs typeface="THECandybarmiri" pitchFamily="34" charset="0"/>
              </a:rPr>
              <a:t>&lt;  WATERLEVEL.html &gt;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1A5D34AE-65D1-1BC8-707A-612DB5FEE1CD}"/>
              </a:ext>
            </a:extLst>
          </p:cNvPr>
          <p:cNvSpPr txBox="1"/>
          <p:nvPr/>
        </p:nvSpPr>
        <p:spPr>
          <a:xfrm>
            <a:off x="6180961" y="902222"/>
            <a:ext cx="4876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kern="0" dirty="0" err="1">
                <a:latin typeface="THECandybarmiri" pitchFamily="34" charset="0"/>
                <a:cs typeface="THECandybarmiri" pitchFamily="34" charset="0"/>
              </a:rPr>
              <a:t>Sqltable_water.php</a:t>
            </a:r>
            <a:endParaRPr lang="en-US" altLang="ko-KR" sz="4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E51FAA-7D95-07CB-E6BD-CB139EAD6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582446"/>
            <a:ext cx="10820400" cy="8373561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A910661-A138-4E43-F880-FF52856C57EC}"/>
              </a:ext>
            </a:extLst>
          </p:cNvPr>
          <p:cNvSpPr/>
          <p:nvPr/>
        </p:nvSpPr>
        <p:spPr>
          <a:xfrm>
            <a:off x="5308402" y="5119303"/>
            <a:ext cx="1428679" cy="47952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bject 22">
            <a:extLst>
              <a:ext uri="{FF2B5EF4-FFF2-40B4-BE49-F238E27FC236}">
                <a16:creationId xmlns:a16="http://schemas.microsoft.com/office/drawing/2014/main" id="{000B8EC1-1EEC-281E-4F09-955EBAD782B0}"/>
              </a:ext>
            </a:extLst>
          </p:cNvPr>
          <p:cNvSpPr txBox="1"/>
          <p:nvPr/>
        </p:nvSpPr>
        <p:spPr>
          <a:xfrm>
            <a:off x="16675100" y="119133"/>
            <a:ext cx="20602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WEB </a:t>
            </a:r>
            <a:endParaRPr lang="en-US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54A6A37B-4FD7-2A26-5700-ED2DD56CE5E0}"/>
              </a:ext>
            </a:extLst>
          </p:cNvPr>
          <p:cNvSpPr txBox="1"/>
          <p:nvPr/>
        </p:nvSpPr>
        <p:spPr>
          <a:xfrm>
            <a:off x="15722600" y="-88616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/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4001B541-53A9-4693-33CF-D24008223169}"/>
              </a:ext>
            </a:extLst>
          </p:cNvPr>
          <p:cNvGrpSpPr/>
          <p:nvPr/>
        </p:nvGrpSpPr>
        <p:grpSpPr>
          <a:xfrm>
            <a:off x="16675100" y="669551"/>
            <a:ext cx="1003300" cy="45719"/>
            <a:chOff x="15882425" y="1150287"/>
            <a:chExt cx="840336" cy="22345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3441F37E-6218-F84E-A224-E55BBF784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V="1">
              <a:off x="15882425" y="1150287"/>
              <a:ext cx="840336" cy="22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2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0EC18074-4884-E8C5-1F1E-97A624B90DE0}"/>
              </a:ext>
            </a:extLst>
          </p:cNvPr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E2E3FCE8-6053-1431-840F-8CFEDA975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D7129A6-87C3-8ECF-4C6A-AF2E4819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1" y="1610108"/>
            <a:ext cx="5420417" cy="7952992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8F4499CD-739B-EC1B-0B9A-F33A1973B219}"/>
              </a:ext>
            </a:extLst>
          </p:cNvPr>
          <p:cNvSpPr txBox="1"/>
          <p:nvPr/>
        </p:nvSpPr>
        <p:spPr>
          <a:xfrm>
            <a:off x="190114" y="397014"/>
            <a:ext cx="255308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kern="0" spc="-300" dirty="0">
                <a:solidFill>
                  <a:schemeClr val="bg1"/>
                </a:solidFill>
                <a:latin typeface="THECandybarmiri" pitchFamily="34" charset="0"/>
                <a:cs typeface="THECandybarmiri" pitchFamily="34" charset="0"/>
              </a:rPr>
              <a:t>WATERLEVEL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A910661-A138-4E43-F880-FF52856C57EC}"/>
              </a:ext>
            </a:extLst>
          </p:cNvPr>
          <p:cNvSpPr/>
          <p:nvPr/>
        </p:nvSpPr>
        <p:spPr>
          <a:xfrm>
            <a:off x="5308402" y="5119303"/>
            <a:ext cx="1428679" cy="47952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DEA0D6A2-3F50-C5CC-0D49-F1A75461DC73}"/>
              </a:ext>
            </a:extLst>
          </p:cNvPr>
          <p:cNvSpPr txBox="1"/>
          <p:nvPr/>
        </p:nvSpPr>
        <p:spPr>
          <a:xfrm>
            <a:off x="6172200" y="807962"/>
            <a:ext cx="492960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kern="0" dirty="0" err="1">
                <a:latin typeface="THECandybarmiri" pitchFamily="34" charset="0"/>
                <a:cs typeface="THECandybarmiri" pitchFamily="34" charset="0"/>
              </a:rPr>
              <a:t>Sqlgraph_water.php</a:t>
            </a:r>
            <a:endParaRPr lang="en-US" altLang="ko-KR" sz="4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21FF2C-819E-F95A-0D78-1B9BA240F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052" y="1549885"/>
            <a:ext cx="10931548" cy="8531961"/>
          </a:xfrm>
          <a:prstGeom prst="rect">
            <a:avLst/>
          </a:prstGeom>
        </p:spPr>
      </p:pic>
      <p:sp>
        <p:nvSpPr>
          <p:cNvPr id="16" name="Object 22">
            <a:extLst>
              <a:ext uri="{FF2B5EF4-FFF2-40B4-BE49-F238E27FC236}">
                <a16:creationId xmlns:a16="http://schemas.microsoft.com/office/drawing/2014/main" id="{7AC8B965-AE86-B31F-7286-03C1EAFBAE0C}"/>
              </a:ext>
            </a:extLst>
          </p:cNvPr>
          <p:cNvSpPr txBox="1"/>
          <p:nvPr/>
        </p:nvSpPr>
        <p:spPr>
          <a:xfrm>
            <a:off x="16675100" y="119133"/>
            <a:ext cx="20602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WEB </a:t>
            </a:r>
            <a:endParaRPr lang="en-US" dirty="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9A71F5A4-CE05-7BB3-2B4D-81FDC831D329}"/>
              </a:ext>
            </a:extLst>
          </p:cNvPr>
          <p:cNvSpPr txBox="1"/>
          <p:nvPr/>
        </p:nvSpPr>
        <p:spPr>
          <a:xfrm>
            <a:off x="15722600" y="-88616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/>
          </a:p>
        </p:txBody>
      </p:sp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2E2C0CB5-F103-1249-ECD4-C2954DC11C93}"/>
              </a:ext>
            </a:extLst>
          </p:cNvPr>
          <p:cNvGrpSpPr/>
          <p:nvPr/>
        </p:nvGrpSpPr>
        <p:grpSpPr>
          <a:xfrm>
            <a:off x="16675100" y="669551"/>
            <a:ext cx="1003300" cy="45719"/>
            <a:chOff x="15882425" y="1150287"/>
            <a:chExt cx="840336" cy="22345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7FC3BBA8-6F38-8C60-14A5-381A5990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V="1">
              <a:off x="15882425" y="1150287"/>
              <a:ext cx="840336" cy="22345"/>
            </a:xfrm>
            <a:prstGeom prst="rect">
              <a:avLst/>
            </a:prstGeom>
          </p:spPr>
        </p:pic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067E25C-E12C-E032-E7F2-316CD3AE1177}"/>
              </a:ext>
            </a:extLst>
          </p:cNvPr>
          <p:cNvSpPr/>
          <p:nvPr/>
        </p:nvSpPr>
        <p:spPr>
          <a:xfrm>
            <a:off x="8000067" y="4305300"/>
            <a:ext cx="2743200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34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2">
            <a:extLst>
              <a:ext uri="{FF2B5EF4-FFF2-40B4-BE49-F238E27FC236}">
                <a16:creationId xmlns:a16="http://schemas.microsoft.com/office/drawing/2014/main" id="{7AC8B965-AE86-B31F-7286-03C1EAFBAE0C}"/>
              </a:ext>
            </a:extLst>
          </p:cNvPr>
          <p:cNvSpPr txBox="1"/>
          <p:nvPr/>
        </p:nvSpPr>
        <p:spPr>
          <a:xfrm>
            <a:off x="16332200" y="119133"/>
            <a:ext cx="20602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</a:rPr>
              <a:t>동작영상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 </a:t>
            </a:r>
            <a:endParaRPr lang="en-US" dirty="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9A71F5A4-CE05-7BB3-2B4D-81FDC831D329}"/>
              </a:ext>
            </a:extLst>
          </p:cNvPr>
          <p:cNvSpPr txBox="1"/>
          <p:nvPr/>
        </p:nvSpPr>
        <p:spPr>
          <a:xfrm>
            <a:off x="15379700" y="-88616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05</a:t>
            </a:r>
            <a:endParaRPr lang="en-US" dirty="0"/>
          </a:p>
        </p:txBody>
      </p:sp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2E2C0CB5-F103-1249-ECD4-C2954DC11C93}"/>
              </a:ext>
            </a:extLst>
          </p:cNvPr>
          <p:cNvGrpSpPr/>
          <p:nvPr/>
        </p:nvGrpSpPr>
        <p:grpSpPr>
          <a:xfrm>
            <a:off x="16332200" y="669551"/>
            <a:ext cx="1765686" cy="80524"/>
            <a:chOff x="15882425" y="1150287"/>
            <a:chExt cx="840336" cy="22345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7FC3BBA8-6F38-8C60-14A5-381A5990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15882425" y="1150287"/>
              <a:ext cx="840336" cy="22345"/>
            </a:xfrm>
            <a:prstGeom prst="rect">
              <a:avLst/>
            </a:prstGeom>
          </p:spPr>
        </p:pic>
      </p:grpSp>
      <p:pic>
        <p:nvPicPr>
          <p:cNvPr id="2" name="MCU 동작영상">
            <a:hlinkClick r:id="" action="ppaction://media"/>
            <a:extLst>
              <a:ext uri="{FF2B5EF4-FFF2-40B4-BE49-F238E27FC236}">
                <a16:creationId xmlns:a16="http://schemas.microsoft.com/office/drawing/2014/main" id="{C40218D2-971F-2D50-707D-076AE06289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7825" y="150235"/>
            <a:ext cx="5633987" cy="100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04800" y="1181100"/>
            <a:ext cx="4917714" cy="357590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05521" y="569194"/>
            <a:ext cx="6630377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kern="0" spc="-2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What problem?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222514" y="240767"/>
            <a:ext cx="1297709" cy="1297923"/>
            <a:chOff x="5914046" y="4052011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</p:grpSp>
      <p:sp>
        <p:nvSpPr>
          <p:cNvPr id="11" name="Object 2">
            <a:extLst>
              <a:ext uri="{FF2B5EF4-FFF2-40B4-BE49-F238E27FC236}">
                <a16:creationId xmlns:a16="http://schemas.microsoft.com/office/drawing/2014/main" id="{DB088B00-E53A-E072-3ACF-CEAD5A1BC771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5</a:t>
            </a:r>
            <a:endParaRPr lang="en-US" dirty="0"/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55261387-CFAD-72FF-4C45-692B9D32027D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</a:rPr>
              <a:t>문제점</a:t>
            </a:r>
            <a:endParaRPr lang="en-US" dirty="0"/>
          </a:p>
        </p:txBody>
      </p: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78A9F766-52F7-0482-F5B2-809F10ADA535}"/>
              </a:ext>
            </a:extLst>
          </p:cNvPr>
          <p:cNvGrpSpPr/>
          <p:nvPr/>
        </p:nvGrpSpPr>
        <p:grpSpPr>
          <a:xfrm>
            <a:off x="15537105" y="1161905"/>
            <a:ext cx="1164825" cy="45719"/>
            <a:chOff x="15861594" y="1161905"/>
            <a:chExt cx="840336" cy="54262"/>
          </a:xfrm>
        </p:grpSpPr>
        <p:pic>
          <p:nvPicPr>
            <p:cNvPr id="15" name="Object 23">
              <a:extLst>
                <a:ext uri="{FF2B5EF4-FFF2-40B4-BE49-F238E27FC236}">
                  <a16:creationId xmlns:a16="http://schemas.microsoft.com/office/drawing/2014/main" id="{0C9752B0-B544-52B6-4E64-1AE551E0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6" name="Object 3">
            <a:extLst>
              <a:ext uri="{FF2B5EF4-FFF2-40B4-BE49-F238E27FC236}">
                <a16:creationId xmlns:a16="http://schemas.microsoft.com/office/drawing/2014/main" id="{7C315522-BB9A-B1FA-2044-EDB7BA5EC6C5}"/>
              </a:ext>
            </a:extLst>
          </p:cNvPr>
          <p:cNvSpPr txBox="1"/>
          <p:nvPr/>
        </p:nvSpPr>
        <p:spPr>
          <a:xfrm>
            <a:off x="279400" y="1779457"/>
            <a:ext cx="5477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&lt; DHT11 </a:t>
            </a:r>
            <a:r>
              <a:rPr lang="ko-KR" altLang="en-US" sz="4000" dirty="0"/>
              <a:t>사용의 어려움</a:t>
            </a:r>
            <a:r>
              <a:rPr lang="en-US" altLang="ko-KR" sz="4000" dirty="0"/>
              <a:t>&gt;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4E95615-76BB-C64A-3E33-16553A6A3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899" y="-56612"/>
            <a:ext cx="10170101" cy="519922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2B4793-D2A9-BFA4-3DA7-1337B8A8FB75}"/>
              </a:ext>
            </a:extLst>
          </p:cNvPr>
          <p:cNvSpPr/>
          <p:nvPr/>
        </p:nvSpPr>
        <p:spPr>
          <a:xfrm>
            <a:off x="8477080" y="3369259"/>
            <a:ext cx="5600700" cy="411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55681F-A873-CC38-8166-DF4BE4F30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550" y="5511092"/>
            <a:ext cx="13633450" cy="4789741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54B59D1D-B962-FC3A-C4F7-32DE47A5324E}"/>
              </a:ext>
            </a:extLst>
          </p:cNvPr>
          <p:cNvSpPr/>
          <p:nvPr/>
        </p:nvSpPr>
        <p:spPr>
          <a:xfrm>
            <a:off x="10058400" y="5783598"/>
            <a:ext cx="6934200" cy="2514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D7A94020-0C53-FB9F-5115-2DEF3DD47C08}"/>
              </a:ext>
            </a:extLst>
          </p:cNvPr>
          <p:cNvSpPr txBox="1"/>
          <p:nvPr/>
        </p:nvSpPr>
        <p:spPr>
          <a:xfrm>
            <a:off x="396277" y="2626464"/>
            <a:ext cx="7098802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/>
              <a:t>Main</a:t>
            </a:r>
            <a:r>
              <a:rPr lang="ko-KR" altLang="en-US" sz="2800" dirty="0"/>
              <a:t>의 </a:t>
            </a:r>
            <a:r>
              <a:rPr lang="en-US" altLang="ko-KR" sz="2800" dirty="0"/>
              <a:t>while</a:t>
            </a:r>
            <a:r>
              <a:rPr lang="ko-KR" altLang="en-US" sz="2800" dirty="0"/>
              <a:t>문에 넣게 되면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Response</a:t>
            </a:r>
            <a:r>
              <a:rPr lang="ko-KR" altLang="en-US" sz="2800" dirty="0"/>
              <a:t> 함수의 </a:t>
            </a:r>
            <a:r>
              <a:rPr lang="en-US" altLang="ko-KR" sz="2800" dirty="0"/>
              <a:t>while </a:t>
            </a:r>
            <a:r>
              <a:rPr lang="ko-KR" altLang="en-US" sz="2800" dirty="0"/>
              <a:t>문에 </a:t>
            </a:r>
            <a:r>
              <a:rPr lang="ko-KR" altLang="en-US" sz="2800" dirty="0" err="1"/>
              <a:t>갇혔을때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못 빠져 나옴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타이머 인터럽트 사용하여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3</a:t>
            </a:r>
            <a:r>
              <a:rPr lang="ko-KR" altLang="en-US" sz="2800" dirty="0"/>
              <a:t>초마다 새롭게 센싱을 스타트하여 해결</a:t>
            </a:r>
            <a:endParaRPr lang="en-US" altLang="ko-KR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2244" y="2763635"/>
            <a:ext cx="10397385" cy="2396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0" kern="0" spc="-400" dirty="0">
                <a:solidFill>
                  <a:srgbClr val="EC573B"/>
                </a:solidFill>
                <a:latin typeface="S-Core Dream 6 Bold" pitchFamily="34" charset="0"/>
                <a:cs typeface="S-Core Dream 6 Bold" pitchFamily="34" charset="0"/>
              </a:rPr>
              <a:t>Thank you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144621" y="7052421"/>
            <a:ext cx="1137100" cy="1395523"/>
            <a:chOff x="7144621" y="7052421"/>
            <a:chExt cx="1137100" cy="139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4621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4307" y="7052421"/>
            <a:ext cx="1137100" cy="1395523"/>
            <a:chOff x="8574307" y="7052421"/>
            <a:chExt cx="1137100" cy="13955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4307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3993" y="7052421"/>
            <a:ext cx="1137100" cy="1395523"/>
            <a:chOff x="10003993" y="7052421"/>
            <a:chExt cx="1137100" cy="1395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3993" y="7052421"/>
              <a:ext cx="1137100" cy="1395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155700" y="656383"/>
            <a:ext cx="7493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91BBCF56-B0F2-6900-4897-4EC3845E4015}"/>
              </a:ext>
            </a:extLst>
          </p:cNvPr>
          <p:cNvSpPr txBox="1"/>
          <p:nvPr/>
        </p:nvSpPr>
        <p:spPr>
          <a:xfrm>
            <a:off x="1066800" y="231992"/>
            <a:ext cx="990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MCU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2D85FC-026B-59B0-A1FC-5CBC399ED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857500"/>
            <a:ext cx="10323228" cy="6232528"/>
          </a:xfrm>
          <a:prstGeom prst="rect">
            <a:avLst/>
          </a:prstGeom>
        </p:spPr>
      </p:pic>
      <p:sp>
        <p:nvSpPr>
          <p:cNvPr id="19" name="Object 22">
            <a:extLst>
              <a:ext uri="{FF2B5EF4-FFF2-40B4-BE49-F238E27FC236}">
                <a16:creationId xmlns:a16="http://schemas.microsoft.com/office/drawing/2014/main" id="{84966293-79AF-A1F9-F7CE-D82EF73D608E}"/>
              </a:ext>
            </a:extLst>
          </p:cNvPr>
          <p:cNvSpPr txBox="1"/>
          <p:nvPr/>
        </p:nvSpPr>
        <p:spPr>
          <a:xfrm>
            <a:off x="241300" y="811001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Sensing &gt;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24815A-E021-2B07-B110-60AA5271C0B6}"/>
              </a:ext>
            </a:extLst>
          </p:cNvPr>
          <p:cNvSpPr/>
          <p:nvPr/>
        </p:nvSpPr>
        <p:spPr>
          <a:xfrm>
            <a:off x="533400" y="2716226"/>
            <a:ext cx="4648200" cy="560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5DC3C8FC-C520-0320-0CD8-98E9E700C834}"/>
              </a:ext>
            </a:extLst>
          </p:cNvPr>
          <p:cNvSpPr txBox="1"/>
          <p:nvPr/>
        </p:nvSpPr>
        <p:spPr>
          <a:xfrm>
            <a:off x="3810000" y="1765312"/>
            <a:ext cx="106680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300" dirty="0">
                <a:solidFill>
                  <a:srgbClr val="FF0000"/>
                </a:solidFill>
                <a:latin typeface="THECandybarmiri" pitchFamily="34" charset="0"/>
              </a:rPr>
              <a:t>타이머 인터럽트 사용 </a:t>
            </a:r>
            <a:r>
              <a:rPr lang="en-US" altLang="ko-KR" sz="3600" kern="0" spc="-300" dirty="0">
                <a:solidFill>
                  <a:srgbClr val="FF0000"/>
                </a:solidFill>
                <a:latin typeface="THECandybarmiri" pitchFamily="34" charset="0"/>
                <a:sym typeface="Wingdings" panose="05000000000000000000" pitchFamily="2" charset="2"/>
              </a:rPr>
              <a:t> DHT11</a:t>
            </a:r>
            <a:r>
              <a:rPr lang="ko-KR" altLang="en-US" sz="3600" kern="0" spc="-300" dirty="0">
                <a:solidFill>
                  <a:srgbClr val="FF0000"/>
                </a:solidFill>
                <a:latin typeface="THECandybarmiri" pitchFamily="34" charset="0"/>
                <a:sym typeface="Wingdings" panose="05000000000000000000" pitchFamily="2" charset="2"/>
              </a:rPr>
              <a:t>의 오류를 막기 위해 사용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8DC6F467-F790-BE9A-067C-A7FD85235C0E}"/>
              </a:ext>
            </a:extLst>
          </p:cNvPr>
          <p:cNvSpPr txBox="1"/>
          <p:nvPr/>
        </p:nvSpPr>
        <p:spPr>
          <a:xfrm>
            <a:off x="10896600" y="4457700"/>
            <a:ext cx="716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TIM6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초에 한번씩 타이머 인터럽트 발생시켜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온습도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센서를 통해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온도값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습도값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센서를 통해 거리 값을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얻는다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5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155700" y="656383"/>
            <a:ext cx="7493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91BBCF56-B0F2-6900-4897-4EC3845E4015}"/>
              </a:ext>
            </a:extLst>
          </p:cNvPr>
          <p:cNvSpPr txBox="1"/>
          <p:nvPr/>
        </p:nvSpPr>
        <p:spPr>
          <a:xfrm>
            <a:off x="1066800" y="231992"/>
            <a:ext cx="990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MCU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386F15-864B-72C0-7686-4F2183B1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990667"/>
            <a:ext cx="11201400" cy="80333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6333B4F-AAFB-3377-A05C-B0C97D20CF1D}"/>
              </a:ext>
            </a:extLst>
          </p:cNvPr>
          <p:cNvSpPr/>
          <p:nvPr/>
        </p:nvSpPr>
        <p:spPr>
          <a:xfrm>
            <a:off x="8001000" y="2857500"/>
            <a:ext cx="10182302" cy="3230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253F083B-5F47-E63C-E72A-1B5E0B83CDD1}"/>
              </a:ext>
            </a:extLst>
          </p:cNvPr>
          <p:cNvSpPr txBox="1"/>
          <p:nvPr/>
        </p:nvSpPr>
        <p:spPr>
          <a:xfrm>
            <a:off x="168198" y="1344336"/>
            <a:ext cx="85979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WATERLEVEL</a:t>
            </a:r>
            <a:r>
              <a:rPr lang="ko-KR" alt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변화 감지를 위한 초음파 센서</a:t>
            </a:r>
            <a:r>
              <a:rPr 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&gt;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EE766C-14BF-8B0D-2BE2-DD89107C2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3040381"/>
            <a:ext cx="1961143" cy="4140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A9E9D1-A2D5-D744-6E0C-C51E34D81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98" y="3662007"/>
            <a:ext cx="6461202" cy="1295400"/>
          </a:xfrm>
          <a:prstGeom prst="rect">
            <a:avLst/>
          </a:prstGeom>
        </p:spPr>
      </p:pic>
      <p:sp>
        <p:nvSpPr>
          <p:cNvPr id="14" name="TextBox 33">
            <a:extLst>
              <a:ext uri="{FF2B5EF4-FFF2-40B4-BE49-F238E27FC236}">
                <a16:creationId xmlns:a16="http://schemas.microsoft.com/office/drawing/2014/main" id="{D35A00F7-D3B9-746D-E4AE-8A8E601964BF}"/>
              </a:ext>
            </a:extLst>
          </p:cNvPr>
          <p:cNvSpPr txBox="1"/>
          <p:nvPr/>
        </p:nvSpPr>
        <p:spPr>
          <a:xfrm>
            <a:off x="130098" y="4894907"/>
            <a:ext cx="737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초음파센서를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 </a:t>
            </a: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시키기 위한 펄스 출력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( 10 us )</a:t>
            </a:r>
          </a:p>
        </p:txBody>
      </p:sp>
      <p:sp>
        <p:nvSpPr>
          <p:cNvPr id="16" name="Object 22">
            <a:extLst>
              <a:ext uri="{FF2B5EF4-FFF2-40B4-BE49-F238E27FC236}">
                <a16:creationId xmlns:a16="http://schemas.microsoft.com/office/drawing/2014/main" id="{1CA98EC8-9827-1E45-E5BB-FA5644FB9E61}"/>
              </a:ext>
            </a:extLst>
          </p:cNvPr>
          <p:cNvSpPr txBox="1"/>
          <p:nvPr/>
        </p:nvSpPr>
        <p:spPr>
          <a:xfrm>
            <a:off x="241300" y="811001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Sensing &gt;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7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155700" y="656383"/>
            <a:ext cx="7493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91BBCF56-B0F2-6900-4897-4EC3845E4015}"/>
              </a:ext>
            </a:extLst>
          </p:cNvPr>
          <p:cNvSpPr txBox="1"/>
          <p:nvPr/>
        </p:nvSpPr>
        <p:spPr>
          <a:xfrm>
            <a:off x="1066800" y="231992"/>
            <a:ext cx="990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MCU</a:t>
            </a: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253F083B-5F47-E63C-E72A-1B5E0B83CDD1}"/>
              </a:ext>
            </a:extLst>
          </p:cNvPr>
          <p:cNvSpPr txBox="1"/>
          <p:nvPr/>
        </p:nvSpPr>
        <p:spPr>
          <a:xfrm>
            <a:off x="215900" y="1336776"/>
            <a:ext cx="85979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</a:t>
            </a:r>
            <a:r>
              <a:rPr lang="ko-KR" altLang="en-US" sz="3600" kern="0" spc="-300" dirty="0" err="1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온습도</a:t>
            </a:r>
            <a:r>
              <a:rPr lang="ko-KR" alt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센서 </a:t>
            </a:r>
            <a:r>
              <a:rPr 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&gt;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7E61F2-D82F-9521-6DE5-18DE5E68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033" y="489822"/>
            <a:ext cx="10333167" cy="46536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3EB8F3-39B5-D434-AB7D-089761F20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" y="2123307"/>
            <a:ext cx="7065600" cy="3505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455A97-E4E0-AC68-F6B6-D999217A7C62}"/>
              </a:ext>
            </a:extLst>
          </p:cNvPr>
          <p:cNvSpPr/>
          <p:nvPr/>
        </p:nvSpPr>
        <p:spPr>
          <a:xfrm>
            <a:off x="269875" y="2123307"/>
            <a:ext cx="2895600" cy="401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C47F5E-0757-2E38-4CB4-69CFCE2E680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165475" y="1076867"/>
            <a:ext cx="4449633" cy="1247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24F8299-6B69-62B0-EFD4-0E7304B49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275" y="5662231"/>
            <a:ext cx="13633450" cy="4789741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A87DF868-B1FD-0836-6851-A03A9A5B5982}"/>
              </a:ext>
            </a:extLst>
          </p:cNvPr>
          <p:cNvSpPr/>
          <p:nvPr/>
        </p:nvSpPr>
        <p:spPr>
          <a:xfrm>
            <a:off x="2667000" y="5504353"/>
            <a:ext cx="6934200" cy="2514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0C979BD-A827-F398-2A51-B765C11E7B8A}"/>
              </a:ext>
            </a:extLst>
          </p:cNvPr>
          <p:cNvSpPr txBox="1"/>
          <p:nvPr/>
        </p:nvSpPr>
        <p:spPr>
          <a:xfrm>
            <a:off x="241300" y="811001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Sensing &gt;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70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155700" y="656383"/>
            <a:ext cx="7493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91BBCF56-B0F2-6900-4897-4EC3845E4015}"/>
              </a:ext>
            </a:extLst>
          </p:cNvPr>
          <p:cNvSpPr txBox="1"/>
          <p:nvPr/>
        </p:nvSpPr>
        <p:spPr>
          <a:xfrm>
            <a:off x="1066800" y="231992"/>
            <a:ext cx="990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MCU</a:t>
            </a: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253F083B-5F47-E63C-E72A-1B5E0B83CDD1}"/>
              </a:ext>
            </a:extLst>
          </p:cNvPr>
          <p:cNvSpPr txBox="1"/>
          <p:nvPr/>
        </p:nvSpPr>
        <p:spPr>
          <a:xfrm>
            <a:off x="209550" y="1392621"/>
            <a:ext cx="85979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</a:t>
            </a:r>
            <a:r>
              <a:rPr lang="ko-KR" altLang="en-US" sz="3600" kern="0" spc="-300" dirty="0" err="1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온습도</a:t>
            </a:r>
            <a:r>
              <a:rPr lang="ko-KR" alt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센서 </a:t>
            </a:r>
            <a:r>
              <a:rPr 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&gt;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3EB8F3-39B5-D434-AB7D-089761F20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41303"/>
            <a:ext cx="7065600" cy="3505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50655-66A1-9521-274B-7ADB80138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00" y="219292"/>
            <a:ext cx="10170101" cy="519922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455A97-E4E0-AC68-F6B6-D999217A7C62}"/>
              </a:ext>
            </a:extLst>
          </p:cNvPr>
          <p:cNvSpPr/>
          <p:nvPr/>
        </p:nvSpPr>
        <p:spPr>
          <a:xfrm>
            <a:off x="2482850" y="2575896"/>
            <a:ext cx="3429000" cy="591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C47F5E-0757-2E38-4CB4-69CFCE2E680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911850" y="2871885"/>
            <a:ext cx="2362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30A17917-AF65-3065-DC38-7121A0F4C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5418514"/>
            <a:ext cx="13633450" cy="478974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A6E90E5-3218-55BA-ED67-495FB0862DBD}"/>
              </a:ext>
            </a:extLst>
          </p:cNvPr>
          <p:cNvSpPr/>
          <p:nvPr/>
        </p:nvSpPr>
        <p:spPr>
          <a:xfrm>
            <a:off x="7772400" y="5803937"/>
            <a:ext cx="6934200" cy="2514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20857234-29DD-5468-F6AB-E037702CE74D}"/>
              </a:ext>
            </a:extLst>
          </p:cNvPr>
          <p:cNvSpPr txBox="1"/>
          <p:nvPr/>
        </p:nvSpPr>
        <p:spPr>
          <a:xfrm>
            <a:off x="241300" y="811001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Sensing &gt;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88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155700" y="656383"/>
            <a:ext cx="7493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91BBCF56-B0F2-6900-4897-4EC3845E4015}"/>
              </a:ext>
            </a:extLst>
          </p:cNvPr>
          <p:cNvSpPr txBox="1"/>
          <p:nvPr/>
        </p:nvSpPr>
        <p:spPr>
          <a:xfrm>
            <a:off x="1066800" y="231992"/>
            <a:ext cx="990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MCU</a:t>
            </a: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253F083B-5F47-E63C-E72A-1B5E0B83CDD1}"/>
              </a:ext>
            </a:extLst>
          </p:cNvPr>
          <p:cNvSpPr txBox="1"/>
          <p:nvPr/>
        </p:nvSpPr>
        <p:spPr>
          <a:xfrm>
            <a:off x="215900" y="1415083"/>
            <a:ext cx="85979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</a:t>
            </a:r>
            <a:r>
              <a:rPr lang="ko-KR" altLang="en-US" sz="3600" kern="0" spc="-300" dirty="0" err="1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온습도</a:t>
            </a:r>
            <a:r>
              <a:rPr lang="ko-KR" alt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센서 </a:t>
            </a:r>
            <a:r>
              <a:rPr lang="en-US" sz="36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&gt;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3EB8F3-39B5-D434-AB7D-089761F20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6" y="2232726"/>
            <a:ext cx="7065600" cy="3505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455A97-E4E0-AC68-F6B6-D999217A7C62}"/>
              </a:ext>
            </a:extLst>
          </p:cNvPr>
          <p:cNvSpPr/>
          <p:nvPr/>
        </p:nvSpPr>
        <p:spPr>
          <a:xfrm>
            <a:off x="3642337" y="3475783"/>
            <a:ext cx="3429000" cy="439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C47F5E-0757-2E38-4CB4-69CFCE2E680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7071337" y="656383"/>
            <a:ext cx="1238430" cy="30391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DFB889C-E117-56B5-2916-85365222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167" y="272838"/>
            <a:ext cx="11380065" cy="54101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FADDD2-A237-9724-6716-69D083EA7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53" y="5683033"/>
            <a:ext cx="7431397" cy="47974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BE4C9B-F201-ECC9-8DEC-BFF124005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683033"/>
            <a:ext cx="8321880" cy="4601096"/>
          </a:xfrm>
          <a:prstGeom prst="rect">
            <a:avLst/>
          </a:prstGeom>
        </p:spPr>
      </p:pic>
      <p:sp>
        <p:nvSpPr>
          <p:cNvPr id="21" name="Object 22">
            <a:extLst>
              <a:ext uri="{FF2B5EF4-FFF2-40B4-BE49-F238E27FC236}">
                <a16:creationId xmlns:a16="http://schemas.microsoft.com/office/drawing/2014/main" id="{83E08EC0-93A6-367A-2F0A-2FD7370A9EC1}"/>
              </a:ext>
            </a:extLst>
          </p:cNvPr>
          <p:cNvSpPr txBox="1"/>
          <p:nvPr/>
        </p:nvSpPr>
        <p:spPr>
          <a:xfrm>
            <a:off x="241300" y="811001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Sensing &gt;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7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155700" y="656383"/>
            <a:ext cx="7493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91BBCF56-B0F2-6900-4897-4EC3845E4015}"/>
              </a:ext>
            </a:extLst>
          </p:cNvPr>
          <p:cNvSpPr txBox="1"/>
          <p:nvPr/>
        </p:nvSpPr>
        <p:spPr>
          <a:xfrm>
            <a:off x="1066800" y="231992"/>
            <a:ext cx="990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MCU</a:t>
            </a:r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84966293-79AF-A1F9-F7CE-D82EF73D608E}"/>
              </a:ext>
            </a:extLst>
          </p:cNvPr>
          <p:cNvSpPr txBox="1"/>
          <p:nvPr/>
        </p:nvSpPr>
        <p:spPr>
          <a:xfrm>
            <a:off x="241300" y="811001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MAIN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함수 </a:t>
            </a:r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&gt;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408FE-7EE9-7580-7983-2B0944D3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86100"/>
            <a:ext cx="8379613" cy="6273007"/>
          </a:xfrm>
          <a:prstGeom prst="rect">
            <a:avLst/>
          </a:prstGeom>
        </p:spPr>
      </p:pic>
      <p:sp>
        <p:nvSpPr>
          <p:cNvPr id="15" name="Object 22">
            <a:extLst>
              <a:ext uri="{FF2B5EF4-FFF2-40B4-BE49-F238E27FC236}">
                <a16:creationId xmlns:a16="http://schemas.microsoft.com/office/drawing/2014/main" id="{A48C0700-6268-627E-7ACC-025F5308A3A1}"/>
              </a:ext>
            </a:extLst>
          </p:cNvPr>
          <p:cNvSpPr txBox="1"/>
          <p:nvPr/>
        </p:nvSpPr>
        <p:spPr>
          <a:xfrm>
            <a:off x="355600" y="2199313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OFF 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상태일때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86D3D04-D533-E69B-C038-4021274F50AD}"/>
              </a:ext>
            </a:extLst>
          </p:cNvPr>
          <p:cNvCxnSpPr>
            <a:cxnSpLocks/>
          </p:cNvCxnSpPr>
          <p:nvPr/>
        </p:nvCxnSpPr>
        <p:spPr>
          <a:xfrm>
            <a:off x="4091980" y="5143500"/>
            <a:ext cx="627122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24815A-E021-2B07-B110-60AA5271C0B6}"/>
              </a:ext>
            </a:extLst>
          </p:cNvPr>
          <p:cNvSpPr/>
          <p:nvPr/>
        </p:nvSpPr>
        <p:spPr>
          <a:xfrm>
            <a:off x="1005879" y="4254258"/>
            <a:ext cx="3086101" cy="1041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8DC6F467-F790-BE9A-067C-A7FD85235C0E}"/>
              </a:ext>
            </a:extLst>
          </p:cNvPr>
          <p:cNvSpPr txBox="1"/>
          <p:nvPr/>
        </p:nvSpPr>
        <p:spPr>
          <a:xfrm>
            <a:off x="10363200" y="6057900"/>
            <a:ext cx="8379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채널에 각각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PWM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파형을 발생시켜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서보모터를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작동시킴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530B83-B959-BD15-8462-4E2B949B0476}"/>
              </a:ext>
            </a:extLst>
          </p:cNvPr>
          <p:cNvSpPr/>
          <p:nvPr/>
        </p:nvSpPr>
        <p:spPr>
          <a:xfrm>
            <a:off x="1005879" y="3846514"/>
            <a:ext cx="3566121" cy="407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01C3B5-8C60-2BB8-1F40-F61D206293A0}"/>
              </a:ext>
            </a:extLst>
          </p:cNvPr>
          <p:cNvCxnSpPr>
            <a:cxnSpLocks/>
          </p:cNvCxnSpPr>
          <p:nvPr/>
        </p:nvCxnSpPr>
        <p:spPr>
          <a:xfrm>
            <a:off x="4091980" y="3846514"/>
            <a:ext cx="581640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3">
            <a:extLst>
              <a:ext uri="{FF2B5EF4-FFF2-40B4-BE49-F238E27FC236}">
                <a16:creationId xmlns:a16="http://schemas.microsoft.com/office/drawing/2014/main" id="{7CD7D163-3EB0-1A4E-056D-A32866B27532}"/>
              </a:ext>
            </a:extLst>
          </p:cNvPr>
          <p:cNvSpPr txBox="1"/>
          <p:nvPr/>
        </p:nvSpPr>
        <p:spPr>
          <a:xfrm>
            <a:off x="9908386" y="3205014"/>
            <a:ext cx="5816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패킷으로 보낼 데이터에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상태값을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넣어줌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9C3100-40A8-06AA-88AB-5A63CB334A78}"/>
              </a:ext>
            </a:extLst>
          </p:cNvPr>
          <p:cNvSpPr/>
          <p:nvPr/>
        </p:nvSpPr>
        <p:spPr>
          <a:xfrm>
            <a:off x="894329" y="3171133"/>
            <a:ext cx="2077472" cy="407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37CF67A-13ED-9EC2-24EE-0F9FE72EF8DB}"/>
              </a:ext>
            </a:extLst>
          </p:cNvPr>
          <p:cNvCxnSpPr>
            <a:cxnSpLocks/>
          </p:cNvCxnSpPr>
          <p:nvPr/>
        </p:nvCxnSpPr>
        <p:spPr>
          <a:xfrm flipV="1">
            <a:off x="2971801" y="1399094"/>
            <a:ext cx="2819399" cy="17720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33">
            <a:extLst>
              <a:ext uri="{FF2B5EF4-FFF2-40B4-BE49-F238E27FC236}">
                <a16:creationId xmlns:a16="http://schemas.microsoft.com/office/drawing/2014/main" id="{B49B79AC-09DE-DACB-E8DA-52BBD03067FF}"/>
              </a:ext>
            </a:extLst>
          </p:cNvPr>
          <p:cNvSpPr txBox="1"/>
          <p:nvPr/>
        </p:nvSpPr>
        <p:spPr>
          <a:xfrm>
            <a:off x="5867401" y="885835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Flag_SW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‘OFF’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 인터럽트를 통해 상태변경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8E8DF80F-071E-5799-F56A-8187092EA257}"/>
              </a:ext>
            </a:extLst>
          </p:cNvPr>
          <p:cNvSpPr txBox="1"/>
          <p:nvPr/>
        </p:nvSpPr>
        <p:spPr>
          <a:xfrm>
            <a:off x="9982201" y="2584033"/>
            <a:ext cx="76200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Arial Black" panose="020B0A04020102020204" pitchFamily="34" charset="0"/>
              </a:rPr>
              <a:t>( </a:t>
            </a:r>
            <a:r>
              <a:rPr lang="ko-KR" altLang="en-US" sz="3600" dirty="0">
                <a:solidFill>
                  <a:srgbClr val="FF0000"/>
                </a:solidFill>
                <a:latin typeface="Arial Black" panose="020B0A04020102020204" pitchFamily="34" charset="0"/>
              </a:rPr>
              <a:t>상태 </a:t>
            </a:r>
            <a:r>
              <a:rPr lang="en-US" altLang="ko-KR" sz="3600" dirty="0">
                <a:solidFill>
                  <a:srgbClr val="FF0000"/>
                </a:solidFill>
                <a:latin typeface="Arial Black" panose="020B0A04020102020204" pitchFamily="34" charset="0"/>
              </a:rPr>
              <a:t>) : ( </a:t>
            </a:r>
            <a:r>
              <a:rPr lang="ko-KR" altLang="en-US" sz="3600" dirty="0">
                <a:solidFill>
                  <a:srgbClr val="FF0000"/>
                </a:solidFill>
                <a:latin typeface="Arial Black" panose="020B0A04020102020204" pitchFamily="34" charset="0"/>
              </a:rPr>
              <a:t>온도 값 </a:t>
            </a:r>
            <a:r>
              <a:rPr lang="en-US" altLang="ko-KR" sz="3600" dirty="0">
                <a:solidFill>
                  <a:srgbClr val="FF0000"/>
                </a:solidFill>
                <a:latin typeface="Arial Black" panose="020B0A04020102020204" pitchFamily="34" charset="0"/>
              </a:rPr>
              <a:t>) : (</a:t>
            </a:r>
            <a:r>
              <a:rPr lang="ko-KR" altLang="en-US" sz="3600" dirty="0">
                <a:solidFill>
                  <a:srgbClr val="FF0000"/>
                </a:solidFill>
                <a:latin typeface="Arial Black" panose="020B0A04020102020204" pitchFamily="34" charset="0"/>
              </a:rPr>
              <a:t>수면높이</a:t>
            </a:r>
            <a:r>
              <a:rPr lang="en-US" altLang="ko-KR" sz="3600" dirty="0">
                <a:solidFill>
                  <a:srgbClr val="FF0000"/>
                </a:solidFill>
                <a:latin typeface="Arial Black" panose="020B0A04020102020204" pitchFamily="34" charset="0"/>
              </a:rPr>
              <a:t>) L</a:t>
            </a:r>
          </a:p>
        </p:txBody>
      </p:sp>
    </p:spTree>
    <p:extLst>
      <p:ext uri="{BB962C8B-B14F-4D97-AF65-F5344CB8AC3E}">
        <p14:creationId xmlns:p14="http://schemas.microsoft.com/office/powerpoint/2010/main" val="171238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-60397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155700" y="656383"/>
            <a:ext cx="749300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91BBCF56-B0F2-6900-4897-4EC3845E4015}"/>
              </a:ext>
            </a:extLst>
          </p:cNvPr>
          <p:cNvSpPr txBox="1"/>
          <p:nvPr/>
        </p:nvSpPr>
        <p:spPr>
          <a:xfrm>
            <a:off x="1066800" y="231992"/>
            <a:ext cx="990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Arial Black" panose="020B0A04020102020204" pitchFamily="34" charset="0"/>
              </a:rPr>
              <a:t>MCU</a:t>
            </a:r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84966293-79AF-A1F9-F7CE-D82EF73D608E}"/>
              </a:ext>
            </a:extLst>
          </p:cNvPr>
          <p:cNvSpPr txBox="1"/>
          <p:nvPr/>
        </p:nvSpPr>
        <p:spPr>
          <a:xfrm>
            <a:off x="241300" y="811001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&lt;  MAIN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함수</a:t>
            </a:r>
            <a:r>
              <a:rPr 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 &gt;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Object 22">
            <a:extLst>
              <a:ext uri="{FF2B5EF4-FFF2-40B4-BE49-F238E27FC236}">
                <a16:creationId xmlns:a16="http://schemas.microsoft.com/office/drawing/2014/main" id="{A48C0700-6268-627E-7ACC-025F5308A3A1}"/>
              </a:ext>
            </a:extLst>
          </p:cNvPr>
          <p:cNvSpPr txBox="1"/>
          <p:nvPr/>
        </p:nvSpPr>
        <p:spPr>
          <a:xfrm>
            <a:off x="355600" y="2199313"/>
            <a:ext cx="56261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ON </a:t>
            </a:r>
            <a:r>
              <a:rPr lang="ko-KR" altLang="en-US" sz="4000" kern="0" spc="-300" dirty="0">
                <a:solidFill>
                  <a:schemeClr val="bg2">
                    <a:lumMod val="10000"/>
                  </a:schemeClr>
                </a:solidFill>
                <a:latin typeface="THECandybarmiri" pitchFamily="34" charset="0"/>
              </a:rPr>
              <a:t>상태일때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24815A-E021-2B07-B110-60AA5271C0B6}"/>
              </a:ext>
            </a:extLst>
          </p:cNvPr>
          <p:cNvSpPr/>
          <p:nvPr/>
        </p:nvSpPr>
        <p:spPr>
          <a:xfrm>
            <a:off x="1008457" y="4189414"/>
            <a:ext cx="3144443" cy="1144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4E4734-D9DD-2442-C4EE-33376DF3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38500"/>
            <a:ext cx="9271423" cy="61468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8212A1-54E6-3D1B-4FC7-9CC166CB7943}"/>
              </a:ext>
            </a:extLst>
          </p:cNvPr>
          <p:cNvSpPr/>
          <p:nvPr/>
        </p:nvSpPr>
        <p:spPr>
          <a:xfrm>
            <a:off x="1155700" y="4787107"/>
            <a:ext cx="3797300" cy="407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B492B74-60E8-279C-9F7E-7086790CB2F9}"/>
              </a:ext>
            </a:extLst>
          </p:cNvPr>
          <p:cNvCxnSpPr>
            <a:cxnSpLocks/>
          </p:cNvCxnSpPr>
          <p:nvPr/>
        </p:nvCxnSpPr>
        <p:spPr>
          <a:xfrm>
            <a:off x="4953000" y="4941303"/>
            <a:ext cx="419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3">
            <a:extLst>
              <a:ext uri="{FF2B5EF4-FFF2-40B4-BE49-F238E27FC236}">
                <a16:creationId xmlns:a16="http://schemas.microsoft.com/office/drawing/2014/main" id="{A1E49BF2-255F-CBC1-E041-86E5ED4103E4}"/>
              </a:ext>
            </a:extLst>
          </p:cNvPr>
          <p:cNvSpPr txBox="1"/>
          <p:nvPr/>
        </p:nvSpPr>
        <p:spPr>
          <a:xfrm>
            <a:off x="9372600" y="5009908"/>
            <a:ext cx="5816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패킷으로 보낼 데이터에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상태값을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넣어줌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DF91B215-7422-EE7C-9BB6-FC909F7F6503}"/>
              </a:ext>
            </a:extLst>
          </p:cNvPr>
          <p:cNvSpPr txBox="1"/>
          <p:nvPr/>
        </p:nvSpPr>
        <p:spPr>
          <a:xfrm>
            <a:off x="9372600" y="4294972"/>
            <a:ext cx="76200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Arial Black" panose="020B0A04020102020204" pitchFamily="34" charset="0"/>
              </a:rPr>
              <a:t>( </a:t>
            </a:r>
            <a:r>
              <a:rPr lang="ko-KR" altLang="en-US" sz="3600" dirty="0">
                <a:solidFill>
                  <a:srgbClr val="FF0000"/>
                </a:solidFill>
                <a:latin typeface="Arial Black" panose="020B0A04020102020204" pitchFamily="34" charset="0"/>
              </a:rPr>
              <a:t>상태 </a:t>
            </a:r>
            <a:r>
              <a:rPr lang="en-US" altLang="ko-KR" sz="3600" dirty="0">
                <a:solidFill>
                  <a:srgbClr val="FF0000"/>
                </a:solidFill>
                <a:latin typeface="Arial Black" panose="020B0A04020102020204" pitchFamily="34" charset="0"/>
              </a:rPr>
              <a:t>) : ( </a:t>
            </a:r>
            <a:r>
              <a:rPr lang="ko-KR" altLang="en-US" sz="3600" dirty="0">
                <a:solidFill>
                  <a:srgbClr val="FF0000"/>
                </a:solidFill>
                <a:latin typeface="Arial Black" panose="020B0A04020102020204" pitchFamily="34" charset="0"/>
              </a:rPr>
              <a:t>온도 값 </a:t>
            </a:r>
            <a:r>
              <a:rPr lang="en-US" altLang="ko-KR" sz="3600" dirty="0">
                <a:solidFill>
                  <a:srgbClr val="FF0000"/>
                </a:solidFill>
                <a:latin typeface="Arial Black" panose="020B0A04020102020204" pitchFamily="34" charset="0"/>
              </a:rPr>
              <a:t>) : (</a:t>
            </a:r>
            <a:r>
              <a:rPr lang="ko-KR" altLang="en-US" sz="3600" dirty="0">
                <a:solidFill>
                  <a:srgbClr val="FF0000"/>
                </a:solidFill>
                <a:latin typeface="Arial Black" panose="020B0A04020102020204" pitchFamily="34" charset="0"/>
              </a:rPr>
              <a:t>수면높이</a:t>
            </a:r>
            <a:r>
              <a:rPr lang="en-US" altLang="ko-KR" sz="3600" dirty="0">
                <a:solidFill>
                  <a:srgbClr val="FF0000"/>
                </a:solidFill>
                <a:latin typeface="Arial Black" panose="020B0A04020102020204" pitchFamily="34" charset="0"/>
              </a:rPr>
              <a:t>) L</a:t>
            </a:r>
          </a:p>
        </p:txBody>
      </p:sp>
    </p:spTree>
    <p:extLst>
      <p:ext uri="{BB962C8B-B14F-4D97-AF65-F5344CB8AC3E}">
        <p14:creationId xmlns:p14="http://schemas.microsoft.com/office/powerpoint/2010/main" val="427932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468</Words>
  <Application>Microsoft Office PowerPoint</Application>
  <PresentationFormat>사용자 지정</PresentationFormat>
  <Paragraphs>154</Paragraphs>
  <Slides>25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NanumSquare Light</vt:lpstr>
      <vt:lpstr>S-Core Dream 5 Medium</vt:lpstr>
      <vt:lpstr>S-Core Dream 6 Bold</vt:lpstr>
      <vt:lpstr>THECandybarmiri</vt:lpstr>
      <vt:lpstr>맑은 고딕</vt:lpstr>
      <vt:lpstr>Arial</vt:lpstr>
      <vt:lpstr>Arial Black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Patrick Cox</cp:lastModifiedBy>
  <cp:revision>173</cp:revision>
  <dcterms:created xsi:type="dcterms:W3CDTF">2022-05-23T16:50:17Z</dcterms:created>
  <dcterms:modified xsi:type="dcterms:W3CDTF">2022-05-24T08:50:48Z</dcterms:modified>
</cp:coreProperties>
</file>